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ppt/notesSlides/notesSlide1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6.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7.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8.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9.xml" ContentType="application/vnd.openxmlformats-officedocument.themeOverride+xml"/>
  <Override PartName="/ppt/notesSlides/notesSlide24.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0.xml" ContentType="application/vnd.openxmlformats-officedocument.themeOverride+xml"/>
  <Override PartName="/ppt/notesSlides/notesSlide2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1.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 id="2147483684" r:id="rId2"/>
  </p:sldMasterIdLst>
  <p:notesMasterIdLst>
    <p:notesMasterId r:id="rId30"/>
  </p:notesMasterIdLst>
  <p:handoutMasterIdLst>
    <p:handoutMasterId r:id="rId31"/>
  </p:handoutMasterIdLst>
  <p:sldIdLst>
    <p:sldId id="459" r:id="rId3"/>
    <p:sldId id="927" r:id="rId4"/>
    <p:sldId id="830" r:id="rId5"/>
    <p:sldId id="965" r:id="rId6"/>
    <p:sldId id="928" r:id="rId7"/>
    <p:sldId id="932" r:id="rId8"/>
    <p:sldId id="832" r:id="rId9"/>
    <p:sldId id="888" r:id="rId10"/>
    <p:sldId id="903" r:id="rId11"/>
    <p:sldId id="966" r:id="rId12"/>
    <p:sldId id="845" r:id="rId13"/>
    <p:sldId id="967" r:id="rId14"/>
    <p:sldId id="919" r:id="rId15"/>
    <p:sldId id="920" r:id="rId16"/>
    <p:sldId id="921" r:id="rId17"/>
    <p:sldId id="922" r:id="rId18"/>
    <p:sldId id="923" r:id="rId19"/>
    <p:sldId id="924" r:id="rId20"/>
    <p:sldId id="925" r:id="rId21"/>
    <p:sldId id="926" r:id="rId22"/>
    <p:sldId id="929" r:id="rId23"/>
    <p:sldId id="894" r:id="rId24"/>
    <p:sldId id="859" r:id="rId25"/>
    <p:sldId id="918" r:id="rId26"/>
    <p:sldId id="947" r:id="rId27"/>
    <p:sldId id="930" r:id="rId28"/>
    <p:sldId id="863" r:id="rId29"/>
  </p:sldIdLst>
  <p:sldSz cx="12192000" cy="6858000"/>
  <p:notesSz cx="7010400" cy="92964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40" userDrawn="1">
          <p15:clr>
            <a:srgbClr val="A4A3A4"/>
          </p15:clr>
        </p15:guide>
        <p15:guide id="2" pos="19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8C00"/>
    <a:srgbClr val="E8E8EC"/>
    <a:srgbClr val="000000"/>
    <a:srgbClr val="ED8278"/>
    <a:srgbClr val="FF9A05"/>
    <a:srgbClr val="839EB7"/>
    <a:srgbClr val="CFCED6"/>
    <a:srgbClr val="C65853"/>
    <a:srgbClr val="602320"/>
    <a:srgbClr val="4F4D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33359" autoAdjust="0"/>
    <p:restoredTop sz="95460" autoAdjust="0"/>
  </p:normalViewPr>
  <p:slideViewPr>
    <p:cSldViewPr>
      <p:cViewPr varScale="1">
        <p:scale>
          <a:sx n="84" d="100"/>
          <a:sy n="84" d="100"/>
        </p:scale>
        <p:origin x="132" y="564"/>
      </p:cViewPr>
      <p:guideLst>
        <p:guide orient="horz" pos="2640"/>
        <p:guide pos="192"/>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83" d="100"/>
          <a:sy n="83" d="100"/>
        </p:scale>
        <p:origin x="3174"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7.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8.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9.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oleObject" Target="file:///\\ftanas\share\user\nazrul.islam\My%20Documents\SafeTrack-Impact\FHWA\July.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ftanas\share\user\nazrul.islam\My%20Documents\SafeTrack-Impact\FHWA\July.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5.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Sheet1!$D$11</c:f>
              <c:strCache>
                <c:ptCount val="1"/>
                <c:pt idx="0">
                  <c:v>One-year Before</c:v>
                </c:pt>
              </c:strCache>
            </c:strRef>
          </c:tx>
          <c:spPr>
            <a:ln w="28575" cap="rnd">
              <a:solidFill>
                <a:schemeClr val="accent1"/>
              </a:solidFill>
              <a:round/>
            </a:ln>
            <a:effectLst/>
          </c:spPr>
          <c:marker>
            <c:symbol val="none"/>
          </c:marker>
          <c:cat>
            <c:numRef>
              <c:f>Sheet1!$A$12:$A$26</c:f>
              <c:numCache>
                <c:formatCode>General</c:formatCod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numCache>
            </c:numRef>
          </c:cat>
          <c:val>
            <c:numRef>
              <c:f>Sheet1!$D$12:$D$26</c:f>
              <c:numCache>
                <c:formatCode>_(* #,##0_);_(* \(#,##0\);_(* "-"??_);_(@_)</c:formatCode>
                <c:ptCount val="15"/>
                <c:pt idx="0">
                  <c:v>766305.66666666663</c:v>
                </c:pt>
                <c:pt idx="1">
                  <c:v>746049.33333333337</c:v>
                </c:pt>
                <c:pt idx="2">
                  <c:v>757933</c:v>
                </c:pt>
                <c:pt idx="3">
                  <c:v>761167.33333333337</c:v>
                </c:pt>
                <c:pt idx="4">
                  <c:v>750387.19999999995</c:v>
                </c:pt>
                <c:pt idx="5">
                  <c:v>698594.66666666663</c:v>
                </c:pt>
                <c:pt idx="6">
                  <c:v>665738</c:v>
                </c:pt>
                <c:pt idx="7">
                  <c:v>668307.66666666663</c:v>
                </c:pt>
                <c:pt idx="8">
                  <c:v>671722.69230769225</c:v>
                </c:pt>
                <c:pt idx="9">
                  <c:v>698859.5</c:v>
                </c:pt>
                <c:pt idx="10">
                  <c:v>668074.9</c:v>
                </c:pt>
                <c:pt idx="11">
                  <c:v>655742.42857142852</c:v>
                </c:pt>
                <c:pt idx="12">
                  <c:v>669869.29411764711</c:v>
                </c:pt>
                <c:pt idx="13">
                  <c:v>682150.41666666663</c:v>
                </c:pt>
                <c:pt idx="14">
                  <c:v>671711.8666666667</c:v>
                </c:pt>
              </c:numCache>
            </c:numRef>
          </c:val>
          <c:smooth val="0"/>
          <c:extLst>
            <c:ext xmlns:c16="http://schemas.microsoft.com/office/drawing/2014/chart" uri="{C3380CC4-5D6E-409C-BE32-E72D297353CC}">
              <c16:uniqueId val="{00000000-C19C-40EB-A22F-4D8271824178}"/>
            </c:ext>
          </c:extLst>
        </c:ser>
        <c:ser>
          <c:idx val="1"/>
          <c:order val="1"/>
          <c:tx>
            <c:strRef>
              <c:f>Sheet1!$E$11</c:f>
              <c:strCache>
                <c:ptCount val="1"/>
                <c:pt idx="0">
                  <c:v>During Surges</c:v>
                </c:pt>
              </c:strCache>
            </c:strRef>
          </c:tx>
          <c:spPr>
            <a:ln w="28575" cap="rnd">
              <a:solidFill>
                <a:schemeClr val="accent2"/>
              </a:solidFill>
              <a:round/>
            </a:ln>
            <a:effectLst/>
          </c:spPr>
          <c:marker>
            <c:symbol val="none"/>
          </c:marker>
          <c:cat>
            <c:numRef>
              <c:f>Sheet1!$A$12:$A$26</c:f>
              <c:numCache>
                <c:formatCode>General</c:formatCod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numCache>
            </c:numRef>
          </c:cat>
          <c:val>
            <c:numRef>
              <c:f>Sheet1!$E$12:$E$26</c:f>
              <c:numCache>
                <c:formatCode>_(* #,##0_);_(* \(#,##0\);_(* "-"??_);_(@_)</c:formatCode>
                <c:ptCount val="15"/>
                <c:pt idx="0">
                  <c:v>681461</c:v>
                </c:pt>
                <c:pt idx="1">
                  <c:v>661517.16666666663</c:v>
                </c:pt>
                <c:pt idx="2">
                  <c:v>633777</c:v>
                </c:pt>
                <c:pt idx="3">
                  <c:v>651309</c:v>
                </c:pt>
                <c:pt idx="4">
                  <c:v>643992.4</c:v>
                </c:pt>
                <c:pt idx="5">
                  <c:v>616001</c:v>
                </c:pt>
                <c:pt idx="6">
                  <c:v>591383.66666666663</c:v>
                </c:pt>
                <c:pt idx="7">
                  <c:v>597719.33333333337</c:v>
                </c:pt>
                <c:pt idx="8">
                  <c:v>645895.84615384613</c:v>
                </c:pt>
                <c:pt idx="9">
                  <c:v>618511</c:v>
                </c:pt>
                <c:pt idx="10">
                  <c:v>610523.9</c:v>
                </c:pt>
                <c:pt idx="11">
                  <c:v>613130.28571428568</c:v>
                </c:pt>
                <c:pt idx="12">
                  <c:v>632372.17647058819</c:v>
                </c:pt>
                <c:pt idx="13">
                  <c:v>647485.41666666663</c:v>
                </c:pt>
                <c:pt idx="14">
                  <c:v>656100.80000000005</c:v>
                </c:pt>
              </c:numCache>
            </c:numRef>
          </c:val>
          <c:smooth val="0"/>
          <c:extLst>
            <c:ext xmlns:c16="http://schemas.microsoft.com/office/drawing/2014/chart" uri="{C3380CC4-5D6E-409C-BE32-E72D297353CC}">
              <c16:uniqueId val="{00000001-C19C-40EB-A22F-4D8271824178}"/>
            </c:ext>
          </c:extLst>
        </c:ser>
        <c:dLbls>
          <c:showLegendKey val="0"/>
          <c:showVal val="0"/>
          <c:showCatName val="0"/>
          <c:showSerName val="0"/>
          <c:showPercent val="0"/>
          <c:showBubbleSize val="0"/>
        </c:dLbls>
        <c:smooth val="0"/>
        <c:axId val="307754152"/>
        <c:axId val="307755720"/>
      </c:lineChart>
      <c:catAx>
        <c:axId val="30775415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a:t>Surge</a:t>
                </a:r>
                <a:r>
                  <a:rPr lang="en-US" sz="1200" b="1" baseline="0"/>
                  <a:t> #</a:t>
                </a:r>
                <a:endParaRPr lang="en-US" sz="1200" b="1"/>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07755720"/>
        <c:crosses val="autoZero"/>
        <c:auto val="1"/>
        <c:lblAlgn val="ctr"/>
        <c:lblOffset val="100"/>
        <c:noMultiLvlLbl val="0"/>
      </c:catAx>
      <c:valAx>
        <c:axId val="307755720"/>
        <c:scaling>
          <c:orientation val="minMax"/>
          <c:min val="5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dirty="0"/>
                  <a:t>Daily</a:t>
                </a:r>
                <a:r>
                  <a:rPr lang="en-US" sz="1200" b="1" baseline="0" dirty="0"/>
                  <a:t> </a:t>
                </a:r>
                <a:r>
                  <a:rPr lang="en-US" sz="1200" b="1" baseline="0" dirty="0" err="1"/>
                  <a:t>Boardings</a:t>
                </a:r>
                <a:endParaRPr lang="en-US" sz="1200" b="1"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07754152"/>
        <c:crossesAt val="1"/>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19050" cap="flat" cmpd="sng" algn="ctr">
      <a:solidFill>
        <a:schemeClr val="tx1"/>
      </a:solidFill>
      <a:round/>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Percent</a:t>
            </a:r>
            <a:r>
              <a:rPr lang="en-US" baseline="0" dirty="0"/>
              <a:t> Increase from 2015 to 2016</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Maryland_Annual_Average_Daily_T!$M$56</c:f>
              <c:strCache>
                <c:ptCount val="1"/>
                <c:pt idx="0">
                  <c:v>% Delta</c:v>
                </c:pt>
              </c:strCache>
            </c:strRef>
          </c:tx>
          <c:spPr>
            <a:solidFill>
              <a:srgbClr val="0070C0"/>
            </a:solidFill>
            <a:ln>
              <a:noFill/>
            </a:ln>
            <a:effectLst/>
          </c:spPr>
          <c:invertIfNegative val="0"/>
          <c:dPt>
            <c:idx val="4"/>
            <c:invertIfNegative val="0"/>
            <c:bubble3D val="0"/>
            <c:spPr>
              <a:solidFill>
                <a:srgbClr val="C00000"/>
              </a:solidFill>
              <a:ln>
                <a:noFill/>
              </a:ln>
              <a:effectLst/>
            </c:spPr>
            <c:extLst>
              <c:ext xmlns:c16="http://schemas.microsoft.com/office/drawing/2014/chart" uri="{C3380CC4-5D6E-409C-BE32-E72D297353CC}">
                <c16:uniqueId val="{00000001-1E89-471A-A2F0-794064E57831}"/>
              </c:ext>
            </c:extLst>
          </c:dPt>
          <c:dPt>
            <c:idx val="5"/>
            <c:invertIfNegative val="0"/>
            <c:bubble3D val="0"/>
            <c:spPr>
              <a:solidFill>
                <a:srgbClr val="0070C0"/>
              </a:solidFill>
              <a:ln>
                <a:noFill/>
              </a:ln>
              <a:effectLst/>
            </c:spPr>
            <c:extLst>
              <c:ext xmlns:c16="http://schemas.microsoft.com/office/drawing/2014/chart" uri="{C3380CC4-5D6E-409C-BE32-E72D297353CC}">
                <c16:uniqueId val="{00000003-1E89-471A-A2F0-794064E5783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Maryland_Annual_Average_Daily_T!$I$57:$I$61</c:f>
              <c:strCache>
                <c:ptCount val="5"/>
                <c:pt idx="0">
                  <c:v>Interstate</c:v>
                </c:pt>
                <c:pt idx="1">
                  <c:v>Major Collector</c:v>
                </c:pt>
                <c:pt idx="2">
                  <c:v>Minor Arterial</c:v>
                </c:pt>
                <c:pt idx="3">
                  <c:v>Principal Arterial</c:v>
                </c:pt>
                <c:pt idx="4">
                  <c:v>Average</c:v>
                </c:pt>
              </c:strCache>
            </c:strRef>
          </c:cat>
          <c:val>
            <c:numRef>
              <c:f>Maryland_Annual_Average_Daily_T!$M$57:$M$61</c:f>
              <c:numCache>
                <c:formatCode>0.0%</c:formatCode>
                <c:ptCount val="5"/>
                <c:pt idx="0">
                  <c:v>1.837450160849086E-2</c:v>
                </c:pt>
                <c:pt idx="1">
                  <c:v>1.812042326795853E-2</c:v>
                </c:pt>
                <c:pt idx="2">
                  <c:v>1.9557545345979015E-2</c:v>
                </c:pt>
                <c:pt idx="3">
                  <c:v>2.7724986025712665E-2</c:v>
                </c:pt>
                <c:pt idx="4">
                  <c:v>2.0573342340087893E-2</c:v>
                </c:pt>
              </c:numCache>
            </c:numRef>
          </c:val>
          <c:extLst>
            <c:ext xmlns:c16="http://schemas.microsoft.com/office/drawing/2014/chart" uri="{C3380CC4-5D6E-409C-BE32-E72D297353CC}">
              <c16:uniqueId val="{00000004-1E89-471A-A2F0-794064E57831}"/>
            </c:ext>
          </c:extLst>
        </c:ser>
        <c:dLbls>
          <c:showLegendKey val="0"/>
          <c:showVal val="0"/>
          <c:showCatName val="0"/>
          <c:showSerName val="0"/>
          <c:showPercent val="0"/>
          <c:showBubbleSize val="0"/>
        </c:dLbls>
        <c:gapWidth val="219"/>
        <c:overlap val="-27"/>
        <c:axId val="421883984"/>
        <c:axId val="421886728"/>
      </c:barChart>
      <c:catAx>
        <c:axId val="421883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1886728"/>
        <c:crosses val="autoZero"/>
        <c:auto val="1"/>
        <c:lblAlgn val="ctr"/>
        <c:lblOffset val="100"/>
        <c:noMultiLvlLbl val="0"/>
      </c:catAx>
      <c:valAx>
        <c:axId val="42188672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1883984"/>
        <c:crosses val="autoZero"/>
        <c:crossBetween val="between"/>
      </c:valAx>
      <c:spPr>
        <a:noFill/>
        <a:ln>
          <a:noFill/>
        </a:ln>
        <a:effectLst/>
      </c:spPr>
    </c:plotArea>
    <c:plotVisOnly val="1"/>
    <c:dispBlanksAs val="gap"/>
    <c:showDLblsOverMax val="0"/>
  </c:chart>
  <c:spPr>
    <a:solidFill>
      <a:schemeClr val="bg1"/>
    </a:solidFill>
    <a:ln w="19050" cap="flat" cmpd="sng" algn="ctr">
      <a:solidFill>
        <a:sysClr val="windowText" lastClr="000000"/>
      </a:solidFill>
      <a:round/>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Surge #5 - I-66 Total Volume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'66-1'!$N$4</c:f>
              <c:strCache>
                <c:ptCount val="1"/>
                <c:pt idx="0">
                  <c:v>Total-2015</c:v>
                </c:pt>
              </c:strCache>
            </c:strRef>
          </c:tx>
          <c:spPr>
            <a:ln w="28575" cap="rnd">
              <a:solidFill>
                <a:schemeClr val="accent1"/>
              </a:solidFill>
              <a:round/>
            </a:ln>
            <a:effectLst/>
          </c:spPr>
          <c:marker>
            <c:symbol val="none"/>
          </c:marker>
          <c:cat>
            <c:numRef>
              <c:f>'66-1'!$I$5:$I$28</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'66-1'!$N$5:$N$28</c:f>
              <c:numCache>
                <c:formatCode>_(* #,##0_);_(* \(#,##0\);_(* "-"??_);_(@_)</c:formatCode>
                <c:ptCount val="24"/>
                <c:pt idx="0">
                  <c:v>1285.25</c:v>
                </c:pt>
                <c:pt idx="1">
                  <c:v>674.25</c:v>
                </c:pt>
                <c:pt idx="2">
                  <c:v>442</c:v>
                </c:pt>
                <c:pt idx="3">
                  <c:v>489</c:v>
                </c:pt>
                <c:pt idx="4">
                  <c:v>1395.25</c:v>
                </c:pt>
                <c:pt idx="5">
                  <c:v>3842.5</c:v>
                </c:pt>
                <c:pt idx="6">
                  <c:v>5144.5</c:v>
                </c:pt>
                <c:pt idx="7">
                  <c:v>6228.25</c:v>
                </c:pt>
                <c:pt idx="8">
                  <c:v>6238.75</c:v>
                </c:pt>
                <c:pt idx="9">
                  <c:v>5933.75</c:v>
                </c:pt>
                <c:pt idx="10">
                  <c:v>5406.25</c:v>
                </c:pt>
                <c:pt idx="11">
                  <c:v>5376.25</c:v>
                </c:pt>
                <c:pt idx="12">
                  <c:v>5478</c:v>
                </c:pt>
                <c:pt idx="13">
                  <c:v>5575.75</c:v>
                </c:pt>
                <c:pt idx="14">
                  <c:v>6171.5</c:v>
                </c:pt>
                <c:pt idx="15">
                  <c:v>6385</c:v>
                </c:pt>
                <c:pt idx="16">
                  <c:v>6104.75</c:v>
                </c:pt>
                <c:pt idx="17">
                  <c:v>6787</c:v>
                </c:pt>
                <c:pt idx="18">
                  <c:v>6512</c:v>
                </c:pt>
                <c:pt idx="19">
                  <c:v>5945.5</c:v>
                </c:pt>
                <c:pt idx="20">
                  <c:v>4746.25</c:v>
                </c:pt>
                <c:pt idx="21">
                  <c:v>4362.25</c:v>
                </c:pt>
                <c:pt idx="22">
                  <c:v>3635.75</c:v>
                </c:pt>
                <c:pt idx="23">
                  <c:v>2552.5</c:v>
                </c:pt>
              </c:numCache>
            </c:numRef>
          </c:val>
          <c:smooth val="0"/>
          <c:extLst>
            <c:ext xmlns:c16="http://schemas.microsoft.com/office/drawing/2014/chart" uri="{C3380CC4-5D6E-409C-BE32-E72D297353CC}">
              <c16:uniqueId val="{00000000-37D0-4512-8A26-8E7537B07CA6}"/>
            </c:ext>
          </c:extLst>
        </c:ser>
        <c:ser>
          <c:idx val="1"/>
          <c:order val="1"/>
          <c:tx>
            <c:strRef>
              <c:f>'66-1'!$O$4</c:f>
              <c:strCache>
                <c:ptCount val="1"/>
                <c:pt idx="0">
                  <c:v>Total-2016</c:v>
                </c:pt>
              </c:strCache>
            </c:strRef>
          </c:tx>
          <c:spPr>
            <a:ln w="28575" cap="rnd">
              <a:solidFill>
                <a:schemeClr val="accent2"/>
              </a:solidFill>
              <a:round/>
            </a:ln>
            <a:effectLst/>
          </c:spPr>
          <c:marker>
            <c:symbol val="none"/>
          </c:marker>
          <c:cat>
            <c:numRef>
              <c:f>'66-1'!$I$5:$I$28</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'66-1'!$O$5:$O$28</c:f>
              <c:numCache>
                <c:formatCode>_(* #,##0_);_(* \(#,##0\);_(* "-"??_);_(@_)</c:formatCode>
                <c:ptCount val="24"/>
                <c:pt idx="0">
                  <c:v>1290</c:v>
                </c:pt>
                <c:pt idx="1">
                  <c:v>745.75</c:v>
                </c:pt>
                <c:pt idx="2">
                  <c:v>495</c:v>
                </c:pt>
                <c:pt idx="3">
                  <c:v>517.25</c:v>
                </c:pt>
                <c:pt idx="4">
                  <c:v>1575.25</c:v>
                </c:pt>
                <c:pt idx="5">
                  <c:v>4185</c:v>
                </c:pt>
                <c:pt idx="6">
                  <c:v>5475.75</c:v>
                </c:pt>
                <c:pt idx="7">
                  <c:v>6625</c:v>
                </c:pt>
                <c:pt idx="8">
                  <c:v>6457.25</c:v>
                </c:pt>
                <c:pt idx="9">
                  <c:v>6298.25</c:v>
                </c:pt>
                <c:pt idx="10">
                  <c:v>5794.5</c:v>
                </c:pt>
                <c:pt idx="11">
                  <c:v>5730.25</c:v>
                </c:pt>
                <c:pt idx="12">
                  <c:v>5920.75</c:v>
                </c:pt>
                <c:pt idx="13">
                  <c:v>6208.25</c:v>
                </c:pt>
                <c:pt idx="14">
                  <c:v>6268.5</c:v>
                </c:pt>
                <c:pt idx="15">
                  <c:v>6346.5</c:v>
                </c:pt>
                <c:pt idx="16">
                  <c:v>6153.5</c:v>
                </c:pt>
                <c:pt idx="17">
                  <c:v>6730.25</c:v>
                </c:pt>
                <c:pt idx="18">
                  <c:v>6548</c:v>
                </c:pt>
                <c:pt idx="19">
                  <c:v>5914</c:v>
                </c:pt>
                <c:pt idx="20">
                  <c:v>5010.75</c:v>
                </c:pt>
                <c:pt idx="21">
                  <c:v>4788.25</c:v>
                </c:pt>
                <c:pt idx="22">
                  <c:v>4180</c:v>
                </c:pt>
                <c:pt idx="23">
                  <c:v>2679.75</c:v>
                </c:pt>
              </c:numCache>
            </c:numRef>
          </c:val>
          <c:smooth val="0"/>
          <c:extLst>
            <c:ext xmlns:c16="http://schemas.microsoft.com/office/drawing/2014/chart" uri="{C3380CC4-5D6E-409C-BE32-E72D297353CC}">
              <c16:uniqueId val="{00000001-37D0-4512-8A26-8E7537B07CA6}"/>
            </c:ext>
          </c:extLst>
        </c:ser>
        <c:dLbls>
          <c:showLegendKey val="0"/>
          <c:showVal val="0"/>
          <c:showCatName val="0"/>
          <c:showSerName val="0"/>
          <c:showPercent val="0"/>
          <c:showBubbleSize val="0"/>
        </c:dLbls>
        <c:smooth val="0"/>
        <c:axId val="421886336"/>
        <c:axId val="421888296"/>
      </c:lineChart>
      <c:catAx>
        <c:axId val="42188633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a:t>Hours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1888296"/>
        <c:crosses val="autoZero"/>
        <c:auto val="1"/>
        <c:lblAlgn val="ctr"/>
        <c:lblOffset val="100"/>
        <c:noMultiLvlLbl val="0"/>
      </c:catAx>
      <c:valAx>
        <c:axId val="4218882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a:t>Total</a:t>
                </a:r>
                <a:r>
                  <a:rPr lang="en-US" sz="1200" b="1" baseline="0"/>
                  <a:t> Volume</a:t>
                </a:r>
                <a:endParaRPr lang="en-US" sz="1200" b="1"/>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1886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19050">
      <a:solidFill>
        <a:srgbClr val="000000"/>
      </a:solid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noFill/>
              </a:ln>
              <a:effectLst/>
            </c:spPr>
            <c:extLst>
              <c:ext xmlns:c16="http://schemas.microsoft.com/office/drawing/2014/chart" uri="{C3380CC4-5D6E-409C-BE32-E72D297353CC}">
                <c16:uniqueId val="{00000001-5A34-4688-9549-78963A8AA6F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A34-4688-9549-78963A8AA6F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A34-4688-9549-78963A8AA6F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A34-4688-9549-78963A8AA6F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A34-4688-9549-78963A8AA6F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A34-4688-9549-78963A8AA6F6}"/>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Sheet1!$H$38:$M$38</c:f>
              <c:strCache>
                <c:ptCount val="6"/>
                <c:pt idx="0">
                  <c:v>WMATA Bus Increase</c:v>
                </c:pt>
                <c:pt idx="1">
                  <c:v>VRE Increase</c:v>
                </c:pt>
                <c:pt idx="2">
                  <c:v>ART Riders Increase</c:v>
                </c:pt>
                <c:pt idx="3">
                  <c:v>Walk+Bike (River crossing) Increase</c:v>
                </c:pt>
                <c:pt idx="4">
                  <c:v>VA Traffic Increase</c:v>
                </c:pt>
                <c:pt idx="5">
                  <c:v>Unknown</c:v>
                </c:pt>
              </c:strCache>
            </c:strRef>
          </c:cat>
          <c:val>
            <c:numRef>
              <c:f>Sheet1!$H$44:$M$44</c:f>
              <c:numCache>
                <c:formatCode>0%</c:formatCode>
                <c:ptCount val="6"/>
                <c:pt idx="0">
                  <c:v>-9.1241164967103147E-2</c:v>
                </c:pt>
                <c:pt idx="1">
                  <c:v>-4.8774637999574516E-2</c:v>
                </c:pt>
                <c:pt idx="2">
                  <c:v>-0.11283524260646577</c:v>
                </c:pt>
                <c:pt idx="3">
                  <c:v>-6.0675454786382983E-2</c:v>
                </c:pt>
                <c:pt idx="4">
                  <c:v>-0.15490308059260255</c:v>
                </c:pt>
                <c:pt idx="5">
                  <c:v>-0.53157041904787106</c:v>
                </c:pt>
              </c:numCache>
            </c:numRef>
          </c:val>
          <c:extLst>
            <c:ext xmlns:c16="http://schemas.microsoft.com/office/drawing/2014/chart" uri="{C3380CC4-5D6E-409C-BE32-E72D297353CC}">
              <c16:uniqueId val="{0000000C-5A34-4688-9549-78963A8AA6F6}"/>
            </c:ext>
          </c:extLst>
        </c:ser>
        <c:dLbls>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8807764654418202"/>
          <c:y val="0.11920968212306796"/>
          <c:w val="0.30914457567804027"/>
          <c:h val="0.76621026538349368"/>
        </c:manualLayout>
      </c:layout>
      <c:overlay val="0"/>
      <c:spPr>
        <a:noFill/>
        <a:ln w="19050">
          <a:solidFill>
            <a:schemeClr val="accent1"/>
          </a:solid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19050" cap="flat" cmpd="sng" algn="ctr">
      <a:solidFill>
        <a:schemeClr val="accent1"/>
      </a:solidFill>
      <a:round/>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Sheet1!$D$11</c:f>
              <c:strCache>
                <c:ptCount val="1"/>
                <c:pt idx="0">
                  <c:v>One-year Prior</c:v>
                </c:pt>
              </c:strCache>
            </c:strRef>
          </c:tx>
          <c:spPr>
            <a:ln w="28575" cap="rnd">
              <a:solidFill>
                <a:schemeClr val="accent1"/>
              </a:solidFill>
              <a:round/>
            </a:ln>
            <a:effectLst/>
          </c:spPr>
          <c:marker>
            <c:symbol val="none"/>
          </c:marker>
          <c:cat>
            <c:numRef>
              <c:f>Sheet1!$A$12:$A$26</c:f>
              <c:numCache>
                <c:formatCode>General</c:formatCod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numCache>
            </c:numRef>
          </c:cat>
          <c:val>
            <c:numRef>
              <c:f>Sheet1!$D$12:$D$26</c:f>
              <c:numCache>
                <c:formatCode>_(* #,##0_);_(* \(#,##0\);_(* "-"??_);_(@_)</c:formatCode>
                <c:ptCount val="15"/>
                <c:pt idx="0">
                  <c:v>766305.66666666663</c:v>
                </c:pt>
                <c:pt idx="1">
                  <c:v>746049.33333333337</c:v>
                </c:pt>
                <c:pt idx="2">
                  <c:v>757933</c:v>
                </c:pt>
                <c:pt idx="3">
                  <c:v>761167.33333333337</c:v>
                </c:pt>
                <c:pt idx="4">
                  <c:v>750387.19999999995</c:v>
                </c:pt>
                <c:pt idx="5">
                  <c:v>698594.66666666663</c:v>
                </c:pt>
                <c:pt idx="6">
                  <c:v>665738</c:v>
                </c:pt>
                <c:pt idx="7">
                  <c:v>668307.66666666663</c:v>
                </c:pt>
                <c:pt idx="8">
                  <c:v>671722.69230769225</c:v>
                </c:pt>
                <c:pt idx="9">
                  <c:v>698859.5</c:v>
                </c:pt>
                <c:pt idx="10">
                  <c:v>668074.9</c:v>
                </c:pt>
                <c:pt idx="11">
                  <c:v>655742.42857142852</c:v>
                </c:pt>
                <c:pt idx="12">
                  <c:v>669869.29411764711</c:v>
                </c:pt>
                <c:pt idx="13">
                  <c:v>682150.41666666663</c:v>
                </c:pt>
                <c:pt idx="14">
                  <c:v>671711.8666666667</c:v>
                </c:pt>
              </c:numCache>
            </c:numRef>
          </c:val>
          <c:smooth val="0"/>
          <c:extLst>
            <c:ext xmlns:c16="http://schemas.microsoft.com/office/drawing/2014/chart" uri="{C3380CC4-5D6E-409C-BE32-E72D297353CC}">
              <c16:uniqueId val="{00000000-25AB-49C6-AF15-D6D1EF1FB599}"/>
            </c:ext>
          </c:extLst>
        </c:ser>
        <c:ser>
          <c:idx val="1"/>
          <c:order val="1"/>
          <c:tx>
            <c:strRef>
              <c:f>Sheet1!$E$11</c:f>
              <c:strCache>
                <c:ptCount val="1"/>
                <c:pt idx="0">
                  <c:v>During Surges</c:v>
                </c:pt>
              </c:strCache>
            </c:strRef>
          </c:tx>
          <c:spPr>
            <a:ln w="28575" cap="rnd">
              <a:solidFill>
                <a:schemeClr val="accent2"/>
              </a:solidFill>
              <a:round/>
            </a:ln>
            <a:effectLst/>
          </c:spPr>
          <c:marker>
            <c:symbol val="none"/>
          </c:marker>
          <c:cat>
            <c:numRef>
              <c:f>Sheet1!$A$12:$A$26</c:f>
              <c:numCache>
                <c:formatCode>General</c:formatCod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numCache>
            </c:numRef>
          </c:cat>
          <c:val>
            <c:numRef>
              <c:f>Sheet1!$E$12:$E$26</c:f>
              <c:numCache>
                <c:formatCode>_(* #,##0_);_(* \(#,##0\);_(* "-"??_);_(@_)</c:formatCode>
                <c:ptCount val="15"/>
                <c:pt idx="0">
                  <c:v>681461</c:v>
                </c:pt>
                <c:pt idx="1">
                  <c:v>661517.16666666663</c:v>
                </c:pt>
                <c:pt idx="2">
                  <c:v>633777</c:v>
                </c:pt>
                <c:pt idx="3">
                  <c:v>651309</c:v>
                </c:pt>
                <c:pt idx="4">
                  <c:v>643992.4</c:v>
                </c:pt>
                <c:pt idx="5">
                  <c:v>616001</c:v>
                </c:pt>
                <c:pt idx="6">
                  <c:v>591383.66666666663</c:v>
                </c:pt>
                <c:pt idx="7">
                  <c:v>597719.33333333337</c:v>
                </c:pt>
                <c:pt idx="8">
                  <c:v>645895.84615384613</c:v>
                </c:pt>
                <c:pt idx="9">
                  <c:v>618511</c:v>
                </c:pt>
                <c:pt idx="10">
                  <c:v>610523.9</c:v>
                </c:pt>
                <c:pt idx="11">
                  <c:v>613130.28571428568</c:v>
                </c:pt>
                <c:pt idx="12">
                  <c:v>632372.17647058819</c:v>
                </c:pt>
                <c:pt idx="13">
                  <c:v>647485.41666666663</c:v>
                </c:pt>
                <c:pt idx="14">
                  <c:v>656100.80000000005</c:v>
                </c:pt>
              </c:numCache>
            </c:numRef>
          </c:val>
          <c:smooth val="0"/>
          <c:extLst>
            <c:ext xmlns:c16="http://schemas.microsoft.com/office/drawing/2014/chart" uri="{C3380CC4-5D6E-409C-BE32-E72D297353CC}">
              <c16:uniqueId val="{00000001-25AB-49C6-AF15-D6D1EF1FB599}"/>
            </c:ext>
          </c:extLst>
        </c:ser>
        <c:ser>
          <c:idx val="2"/>
          <c:order val="2"/>
          <c:tx>
            <c:strRef>
              <c:f>Sheet1!$F$11</c:f>
              <c:strCache>
                <c:ptCount val="1"/>
                <c:pt idx="0">
                  <c:v>One-year After</c:v>
                </c:pt>
              </c:strCache>
            </c:strRef>
          </c:tx>
          <c:spPr>
            <a:ln w="28575" cap="rnd">
              <a:solidFill>
                <a:schemeClr val="accent3"/>
              </a:solidFill>
              <a:round/>
            </a:ln>
            <a:effectLst/>
          </c:spPr>
          <c:marker>
            <c:symbol val="none"/>
          </c:marker>
          <c:cat>
            <c:numRef>
              <c:f>Sheet1!$A$12:$A$26</c:f>
              <c:numCache>
                <c:formatCode>General</c:formatCod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numCache>
            </c:numRef>
          </c:cat>
          <c:val>
            <c:numRef>
              <c:f>Sheet1!$F$12:$F$26</c:f>
              <c:numCache>
                <c:formatCode>General</c:formatCode>
                <c:ptCount val="15"/>
                <c:pt idx="3" formatCode="_(* #,##0_);_(* \(#,##0\);_(* &quot;-&quot;??_);_(@_)">
                  <c:v>672060.5</c:v>
                </c:pt>
                <c:pt idx="4" formatCode="_(* #,##0_);_(* \(#,##0\);_(* &quot;-&quot;??_);_(@_)">
                  <c:v>679656.6</c:v>
                </c:pt>
                <c:pt idx="5" formatCode="_(* #,##0_);_(* \(#,##0\);_(* &quot;-&quot;??_);_(@_)">
                  <c:v>641757</c:v>
                </c:pt>
                <c:pt idx="6" formatCode="_(* #,##0_);_(* \(#,##0\);_(* &quot;-&quot;??_);_(@_)">
                  <c:v>615440.5</c:v>
                </c:pt>
                <c:pt idx="7" formatCode="_(* #,##0_);_(* \(#,##0\);_(* &quot;-&quot;??_);_(@_)">
                  <c:v>605392.66666666663</c:v>
                </c:pt>
                <c:pt idx="8" formatCode="_(* #,##0_);_(* \(#,##0\);_(* &quot;-&quot;??_);_(@_)">
                  <c:v>654087.11111111112</c:v>
                </c:pt>
                <c:pt idx="9" formatCode="_(* #,##0_);_(* \(#,##0\);_(* &quot;-&quot;??_);_(@_)">
                  <c:v>644291</c:v>
                </c:pt>
                <c:pt idx="10" formatCode="_(* #,##0_);_(* \(#,##0\);_(* &quot;-&quot;??_);_(@_)">
                  <c:v>618227.80000000005</c:v>
                </c:pt>
                <c:pt idx="11" formatCode="_(* #,##0_);_(* \(#,##0\);_(* &quot;-&quot;??_);_(@_)">
                  <c:v>614895.14285714284</c:v>
                </c:pt>
              </c:numCache>
            </c:numRef>
          </c:val>
          <c:smooth val="0"/>
          <c:extLst>
            <c:ext xmlns:c16="http://schemas.microsoft.com/office/drawing/2014/chart" uri="{C3380CC4-5D6E-409C-BE32-E72D297353CC}">
              <c16:uniqueId val="{00000002-25AB-49C6-AF15-D6D1EF1FB599}"/>
            </c:ext>
          </c:extLst>
        </c:ser>
        <c:dLbls>
          <c:showLegendKey val="0"/>
          <c:showVal val="0"/>
          <c:showCatName val="0"/>
          <c:showSerName val="0"/>
          <c:showPercent val="0"/>
          <c:showBubbleSize val="0"/>
        </c:dLbls>
        <c:smooth val="0"/>
        <c:axId val="421889864"/>
        <c:axId val="421061992"/>
      </c:lineChart>
      <c:catAx>
        <c:axId val="42188986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a:t>Surge</a:t>
                </a:r>
                <a:r>
                  <a:rPr lang="en-US" sz="1200" b="1" baseline="0"/>
                  <a:t> #</a:t>
                </a:r>
                <a:endParaRPr lang="en-US" sz="1200" b="1"/>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1061992"/>
        <c:crosses val="autoZero"/>
        <c:auto val="1"/>
        <c:lblAlgn val="ctr"/>
        <c:lblOffset val="100"/>
        <c:noMultiLvlLbl val="0"/>
      </c:catAx>
      <c:valAx>
        <c:axId val="421061992"/>
        <c:scaling>
          <c:orientation val="minMax"/>
          <c:min val="5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a:t>Daily</a:t>
                </a:r>
                <a:r>
                  <a:rPr lang="en-US" sz="1200" b="1" baseline="0"/>
                  <a:t> Entry to Metrorail</a:t>
                </a:r>
                <a:endParaRPr lang="en-US" sz="1200" b="1"/>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1889864"/>
        <c:crossesAt val="1"/>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19050" cap="flat" cmpd="sng" algn="ctr">
      <a:solidFill>
        <a:schemeClr val="tx1"/>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Max Change</c:v>
                </c:pt>
              </c:strCache>
            </c:strRef>
          </c:tx>
          <c:spPr>
            <a:solidFill>
              <a:schemeClr val="accent1"/>
            </a:solidFill>
            <a:ln>
              <a:noFill/>
            </a:ln>
            <a:effectLst/>
          </c:spPr>
          <c:invertIfNegative val="0"/>
          <c:dLbls>
            <c:dLbl>
              <c:idx val="5"/>
              <c:layout>
                <c:manualLayout>
                  <c:x val="-6.2015503875969746E-3"/>
                  <c:y val="0.1137979575506736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BC8-4CD5-AF8C-9567A7C2EC58}"/>
                </c:ext>
              </c:extLst>
            </c:dLbl>
            <c:dLbl>
              <c:idx val="6"/>
              <c:layout>
                <c:manualLayout>
                  <c:x val="0"/>
                  <c:y val="0.1251777533057412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C8-4CD5-AF8C-9567A7C2EC58}"/>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WMATA Shuttles</c:v>
                </c:pt>
                <c:pt idx="1">
                  <c:v>WMATA Parallel Routes</c:v>
                </c:pt>
                <c:pt idx="2">
                  <c:v>ART</c:v>
                </c:pt>
                <c:pt idx="3">
                  <c:v>VRE</c:v>
                </c:pt>
                <c:pt idx="4">
                  <c:v>MARC</c:v>
                </c:pt>
                <c:pt idx="5">
                  <c:v>DASH</c:v>
                </c:pt>
                <c:pt idx="6">
                  <c:v>Fairfax Connector</c:v>
                </c:pt>
              </c:strCache>
            </c:strRef>
          </c:cat>
          <c:val>
            <c:numRef>
              <c:f>Sheet1!$B$2:$B$8</c:f>
              <c:numCache>
                <c:formatCode>_(* #,##0_);_(* \(#,##0\);_(* "-"??_);_(@_)</c:formatCode>
                <c:ptCount val="7"/>
                <c:pt idx="0">
                  <c:v>26284</c:v>
                </c:pt>
                <c:pt idx="1">
                  <c:v>6186</c:v>
                </c:pt>
                <c:pt idx="2">
                  <c:v>2870</c:v>
                </c:pt>
                <c:pt idx="3">
                  <c:v>3036</c:v>
                </c:pt>
                <c:pt idx="4">
                  <c:v>2865</c:v>
                </c:pt>
                <c:pt idx="5">
                  <c:v>-2594</c:v>
                </c:pt>
                <c:pt idx="6">
                  <c:v>-3109</c:v>
                </c:pt>
              </c:numCache>
            </c:numRef>
          </c:val>
          <c:extLst>
            <c:ext xmlns:c16="http://schemas.microsoft.com/office/drawing/2014/chart" uri="{C3380CC4-5D6E-409C-BE32-E72D297353CC}">
              <c16:uniqueId val="{00000002-6BC8-4CD5-AF8C-9567A7C2EC58}"/>
            </c:ext>
          </c:extLst>
        </c:ser>
        <c:ser>
          <c:idx val="1"/>
          <c:order val="1"/>
          <c:tx>
            <c:strRef>
              <c:f>Sheet1!$D$1</c:f>
              <c:strCache>
                <c:ptCount val="1"/>
                <c:pt idx="0">
                  <c:v>Average Change</c:v>
                </c:pt>
              </c:strCache>
            </c:strRef>
          </c:tx>
          <c:spPr>
            <a:solidFill>
              <a:schemeClr val="accent2"/>
            </a:solidFill>
            <a:ln>
              <a:noFill/>
            </a:ln>
            <a:effectLst/>
          </c:spPr>
          <c:invertIfNegative val="0"/>
          <c:dLbls>
            <c:dLbl>
              <c:idx val="5"/>
              <c:layout>
                <c:manualLayout>
                  <c:x val="1.2403100775193798E-2"/>
                  <c:y val="9.103836604053895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BC8-4CD5-AF8C-9567A7C2EC58}"/>
                </c:ext>
              </c:extLst>
            </c:dLbl>
            <c:dLbl>
              <c:idx val="6"/>
              <c:layout>
                <c:manualLayout>
                  <c:x val="8.2687338501291983E-3"/>
                  <c:y val="9.86248965439172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BC8-4CD5-AF8C-9567A7C2EC58}"/>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WMATA Shuttles</c:v>
                </c:pt>
                <c:pt idx="1">
                  <c:v>WMATA Parallel Routes</c:v>
                </c:pt>
                <c:pt idx="2">
                  <c:v>ART</c:v>
                </c:pt>
                <c:pt idx="3">
                  <c:v>VRE</c:v>
                </c:pt>
                <c:pt idx="4">
                  <c:v>MARC</c:v>
                </c:pt>
                <c:pt idx="5">
                  <c:v>DASH</c:v>
                </c:pt>
                <c:pt idx="6">
                  <c:v>Fairfax Connector</c:v>
                </c:pt>
              </c:strCache>
            </c:strRef>
          </c:cat>
          <c:val>
            <c:numRef>
              <c:f>Sheet1!$D$2:$D$8</c:f>
              <c:numCache>
                <c:formatCode>_(* #,##0_);_(* \(#,##0\);_(* "-"??_);_(@_)</c:formatCode>
                <c:ptCount val="7"/>
                <c:pt idx="0">
                  <c:v>7504</c:v>
                </c:pt>
                <c:pt idx="1">
                  <c:v>1101</c:v>
                </c:pt>
                <c:pt idx="2">
                  <c:v>1486</c:v>
                </c:pt>
                <c:pt idx="3">
                  <c:v>1349</c:v>
                </c:pt>
                <c:pt idx="4">
                  <c:v>404</c:v>
                </c:pt>
                <c:pt idx="5">
                  <c:v>-1486</c:v>
                </c:pt>
                <c:pt idx="6">
                  <c:v>-2109</c:v>
                </c:pt>
              </c:numCache>
            </c:numRef>
          </c:val>
          <c:extLst>
            <c:ext xmlns:c16="http://schemas.microsoft.com/office/drawing/2014/chart" uri="{C3380CC4-5D6E-409C-BE32-E72D297353CC}">
              <c16:uniqueId val="{00000005-6BC8-4CD5-AF8C-9567A7C2EC58}"/>
            </c:ext>
          </c:extLst>
        </c:ser>
        <c:dLbls>
          <c:dLblPos val="outEnd"/>
          <c:showLegendKey val="0"/>
          <c:showVal val="1"/>
          <c:showCatName val="0"/>
          <c:showSerName val="0"/>
          <c:showPercent val="0"/>
          <c:showBubbleSize val="0"/>
        </c:dLbls>
        <c:gapWidth val="219"/>
        <c:overlap val="-27"/>
        <c:axId val="265457048"/>
        <c:axId val="265459008"/>
      </c:barChart>
      <c:catAx>
        <c:axId val="26545704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a:t>Travel Modes</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265459008"/>
        <c:crosses val="autoZero"/>
        <c:auto val="1"/>
        <c:lblAlgn val="ctr"/>
        <c:lblOffset val="100"/>
        <c:noMultiLvlLbl val="0"/>
      </c:catAx>
      <c:valAx>
        <c:axId val="2654590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Weekday</a:t>
                </a:r>
                <a:r>
                  <a:rPr lang="en-US" baseline="0"/>
                  <a:t> Riders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5457048"/>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19050" cap="flat" cmpd="sng" algn="ctr">
      <a:solidFill>
        <a:schemeClr val="accent1"/>
      </a:solid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Sheet1!$H$1</c:f>
              <c:strCache>
                <c:ptCount val="1"/>
                <c:pt idx="0">
                  <c:v>Max Change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Sheet1!$G$2:$G$3</c:f>
              <c:strCache>
                <c:ptCount val="2"/>
                <c:pt idx="0">
                  <c:v>Capital Bikeshare</c:v>
                </c:pt>
                <c:pt idx="1">
                  <c:v>Arlington Bike &amp; Pedestrian</c:v>
                </c:pt>
              </c:strCache>
            </c:strRef>
          </c:cat>
          <c:val>
            <c:numRef>
              <c:f>Sheet1!$H$2:$H$3</c:f>
              <c:numCache>
                <c:formatCode>_(* #,##0_);_(* \(#,##0\);_(* "-"??_);_(@_)</c:formatCode>
                <c:ptCount val="2"/>
                <c:pt idx="0">
                  <c:v>2124</c:v>
                </c:pt>
                <c:pt idx="1">
                  <c:v>2409</c:v>
                </c:pt>
              </c:numCache>
            </c:numRef>
          </c:val>
          <c:extLst>
            <c:ext xmlns:c16="http://schemas.microsoft.com/office/drawing/2014/chart" uri="{C3380CC4-5D6E-409C-BE32-E72D297353CC}">
              <c16:uniqueId val="{00000000-EC76-442D-A85C-F4F7F6C1BB5C}"/>
            </c:ext>
          </c:extLst>
        </c:ser>
        <c:ser>
          <c:idx val="1"/>
          <c:order val="1"/>
          <c:tx>
            <c:strRef>
              <c:f>Sheet1!$I$1</c:f>
              <c:strCache>
                <c:ptCount val="1"/>
                <c:pt idx="0">
                  <c:v>Average Change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Sheet1!$G$2:$G$3</c:f>
              <c:strCache>
                <c:ptCount val="2"/>
                <c:pt idx="0">
                  <c:v>Capital Bikeshare</c:v>
                </c:pt>
                <c:pt idx="1">
                  <c:v>Arlington Bike &amp; Pedestrian</c:v>
                </c:pt>
              </c:strCache>
            </c:strRef>
          </c:cat>
          <c:val>
            <c:numRef>
              <c:f>Sheet1!$I$2:$I$3</c:f>
              <c:numCache>
                <c:formatCode>_(* #,##0_);_(* \(#,##0\);_(* "-"??_);_(@_)</c:formatCode>
                <c:ptCount val="2"/>
                <c:pt idx="0">
                  <c:v>951</c:v>
                </c:pt>
                <c:pt idx="1">
                  <c:v>425</c:v>
                </c:pt>
              </c:numCache>
            </c:numRef>
          </c:val>
          <c:extLst>
            <c:ext xmlns:c16="http://schemas.microsoft.com/office/drawing/2014/chart" uri="{C3380CC4-5D6E-409C-BE32-E72D297353CC}">
              <c16:uniqueId val="{00000001-EC76-442D-A85C-F4F7F6C1BB5C}"/>
            </c:ext>
          </c:extLst>
        </c:ser>
        <c:dLbls>
          <c:dLblPos val="outEnd"/>
          <c:showLegendKey val="0"/>
          <c:showVal val="1"/>
          <c:showCatName val="0"/>
          <c:showSerName val="0"/>
          <c:showPercent val="0"/>
          <c:showBubbleSize val="0"/>
        </c:dLbls>
        <c:gapWidth val="219"/>
        <c:overlap val="-27"/>
        <c:axId val="265456656"/>
        <c:axId val="265461752"/>
      </c:barChart>
      <c:catAx>
        <c:axId val="26545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65461752"/>
        <c:crosses val="autoZero"/>
        <c:auto val="1"/>
        <c:lblAlgn val="ctr"/>
        <c:lblOffset val="100"/>
        <c:noMultiLvlLbl val="0"/>
      </c:catAx>
      <c:valAx>
        <c:axId val="265461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Weekday</a:t>
                </a:r>
                <a:r>
                  <a:rPr lang="en-US" sz="1200" b="1" baseline="0"/>
                  <a:t> Riders</a:t>
                </a:r>
                <a:endParaRPr lang="en-US" sz="1200" b="1"/>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545665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19050" cap="flat" cmpd="sng" algn="ctr">
      <a:solidFill>
        <a:schemeClr val="accent1"/>
      </a:solid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Sheet1!$D$2</c:f>
              <c:strCache>
                <c:ptCount val="1"/>
                <c:pt idx="0">
                  <c:v>Delta-AM PK</c:v>
                </c:pt>
              </c:strCache>
            </c:strRef>
          </c:tx>
          <c:spPr>
            <a:solidFill>
              <a:schemeClr val="accent1"/>
            </a:solidFill>
            <a:ln>
              <a:noFill/>
            </a:ln>
            <a:effectLst/>
          </c:spPr>
          <c:invertIfNegative val="0"/>
          <c:dPt>
            <c:idx val="10"/>
            <c:invertIfNegative val="0"/>
            <c:bubble3D val="0"/>
            <c:spPr>
              <a:solidFill>
                <a:srgbClr val="C00000"/>
              </a:solidFill>
              <a:ln>
                <a:noFill/>
              </a:ln>
              <a:effectLst/>
            </c:spPr>
            <c:extLst>
              <c:ext xmlns:c16="http://schemas.microsoft.com/office/drawing/2014/chart" uri="{C3380CC4-5D6E-409C-BE32-E72D297353CC}">
                <c16:uniqueId val="{00000001-1954-4CDE-A93C-060146C8CD22}"/>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Sheet1!$A$3:$A$13</c:f>
              <c:strCache>
                <c:ptCount val="11"/>
                <c:pt idx="0">
                  <c:v>1</c:v>
                </c:pt>
                <c:pt idx="1">
                  <c:v>2</c:v>
                </c:pt>
                <c:pt idx="2">
                  <c:v>4</c:v>
                </c:pt>
                <c:pt idx="3">
                  <c:v>5</c:v>
                </c:pt>
                <c:pt idx="4">
                  <c:v>6</c:v>
                </c:pt>
                <c:pt idx="5">
                  <c:v>7</c:v>
                </c:pt>
                <c:pt idx="6">
                  <c:v>8</c:v>
                </c:pt>
                <c:pt idx="7">
                  <c:v>9</c:v>
                </c:pt>
                <c:pt idx="8">
                  <c:v>10</c:v>
                </c:pt>
                <c:pt idx="9">
                  <c:v>11</c:v>
                </c:pt>
                <c:pt idx="10">
                  <c:v>Average</c:v>
                </c:pt>
              </c:strCache>
            </c:strRef>
          </c:cat>
          <c:val>
            <c:numRef>
              <c:f>Sheet1!$D$3:$D$13</c:f>
              <c:numCache>
                <c:formatCode>0.0</c:formatCode>
                <c:ptCount val="11"/>
                <c:pt idx="0">
                  <c:v>-2.9424019381946565</c:v>
                </c:pt>
                <c:pt idx="1">
                  <c:v>-1.3926690717234891</c:v>
                </c:pt>
                <c:pt idx="2">
                  <c:v>-3.2890570374391288</c:v>
                </c:pt>
                <c:pt idx="3">
                  <c:v>-3.7401678321157803</c:v>
                </c:pt>
                <c:pt idx="4">
                  <c:v>-1.7948773157885114</c:v>
                </c:pt>
                <c:pt idx="5">
                  <c:v>-1.2544620989317643</c:v>
                </c:pt>
                <c:pt idx="6">
                  <c:v>-0.54118703591230854</c:v>
                </c:pt>
                <c:pt idx="7">
                  <c:v>-5.1779857612838356</c:v>
                </c:pt>
                <c:pt idx="8">
                  <c:v>0.59198169915451615</c:v>
                </c:pt>
                <c:pt idx="9">
                  <c:v>-1.3468060417659906</c:v>
                </c:pt>
                <c:pt idx="10">
                  <c:v>-2.0887632434000949</c:v>
                </c:pt>
              </c:numCache>
            </c:numRef>
          </c:val>
          <c:extLst>
            <c:ext xmlns:c16="http://schemas.microsoft.com/office/drawing/2014/chart" uri="{C3380CC4-5D6E-409C-BE32-E72D297353CC}">
              <c16:uniqueId val="{00000002-1954-4CDE-A93C-060146C8CD22}"/>
            </c:ext>
          </c:extLst>
        </c:ser>
        <c:dLbls>
          <c:dLblPos val="outEnd"/>
          <c:showLegendKey val="0"/>
          <c:showVal val="1"/>
          <c:showCatName val="0"/>
          <c:showSerName val="0"/>
          <c:showPercent val="0"/>
          <c:showBubbleSize val="0"/>
        </c:dLbls>
        <c:gapWidth val="219"/>
        <c:overlap val="-27"/>
        <c:axId val="421060424"/>
        <c:axId val="421067872"/>
      </c:barChart>
      <c:catAx>
        <c:axId val="42106042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dirty="0"/>
                  <a:t>Surge</a:t>
                </a:r>
                <a:r>
                  <a:rPr lang="en-US" sz="1200" b="1" baseline="0" dirty="0"/>
                  <a:t> #</a:t>
                </a:r>
                <a:endParaRPr lang="en-US" sz="1200" b="1"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21067872"/>
        <c:crosses val="autoZero"/>
        <c:auto val="1"/>
        <c:lblAlgn val="ctr"/>
        <c:lblOffset val="100"/>
        <c:noMultiLvlLbl val="0"/>
      </c:catAx>
      <c:valAx>
        <c:axId val="4210678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dirty="0"/>
                  <a:t>Speed</a:t>
                </a:r>
                <a:r>
                  <a:rPr lang="en-US" sz="1200" b="1" baseline="0" dirty="0"/>
                  <a:t> Decreased (MPH)</a:t>
                </a:r>
                <a:endParaRPr lang="en-US" sz="1200" b="1"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21060424"/>
        <c:crosses val="autoZero"/>
        <c:crossBetween val="between"/>
      </c:valAx>
      <c:spPr>
        <a:noFill/>
        <a:ln>
          <a:noFill/>
        </a:ln>
        <a:effectLst/>
      </c:spPr>
    </c:plotArea>
    <c:plotVisOnly val="1"/>
    <c:dispBlanksAs val="gap"/>
    <c:showDLblsOverMax val="0"/>
  </c:chart>
  <c:spPr>
    <a:noFill/>
    <a:ln w="19050">
      <a:solidFill>
        <a:srgbClr val="413F77"/>
      </a:solid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dirty="0"/>
              <a:t>I-395</a:t>
            </a:r>
            <a:r>
              <a:rPr lang="en-US" sz="1200" b="1" baseline="0" dirty="0"/>
              <a:t> SB PM Speed Distribution – Surge #5</a:t>
            </a:r>
            <a:endParaRPr lang="en-US" sz="12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data1!$M$1</c:f>
              <c:strCache>
                <c:ptCount val="1"/>
                <c:pt idx="0">
                  <c:v>July 15</c:v>
                </c:pt>
              </c:strCache>
            </c:strRef>
          </c:tx>
          <c:spPr>
            <a:ln w="28575" cap="rnd">
              <a:solidFill>
                <a:schemeClr val="accent1"/>
              </a:solidFill>
              <a:round/>
            </a:ln>
            <a:effectLst/>
          </c:spPr>
          <c:marker>
            <c:symbol val="none"/>
          </c:marker>
          <c:cat>
            <c:numRef>
              <c:f>data1!$B$2:$B$25</c:f>
              <c:numCache>
                <c:formatCode>0</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data1!$M$2:$M$25</c:f>
              <c:numCache>
                <c:formatCode>0.0</c:formatCode>
                <c:ptCount val="24"/>
                <c:pt idx="0">
                  <c:v>46.424984579903473</c:v>
                </c:pt>
                <c:pt idx="1">
                  <c:v>47.894039905422666</c:v>
                </c:pt>
                <c:pt idx="2">
                  <c:v>49.559437536656901</c:v>
                </c:pt>
                <c:pt idx="3">
                  <c:v>51.409515767847971</c:v>
                </c:pt>
                <c:pt idx="4">
                  <c:v>51.388670926040888</c:v>
                </c:pt>
                <c:pt idx="5">
                  <c:v>51.291662576977537</c:v>
                </c:pt>
                <c:pt idx="6">
                  <c:v>49.9760263661178</c:v>
                </c:pt>
                <c:pt idx="7">
                  <c:v>45.281762959399693</c:v>
                </c:pt>
                <c:pt idx="8">
                  <c:v>38.471595960053435</c:v>
                </c:pt>
                <c:pt idx="9">
                  <c:v>43.771400120177155</c:v>
                </c:pt>
                <c:pt idx="10">
                  <c:v>47.546061518224612</c:v>
                </c:pt>
                <c:pt idx="11">
                  <c:v>46.803422034320619</c:v>
                </c:pt>
                <c:pt idx="12">
                  <c:v>45.082023303940609</c:v>
                </c:pt>
                <c:pt idx="13">
                  <c:v>45.617825206036443</c:v>
                </c:pt>
                <c:pt idx="14">
                  <c:v>42.24568534278913</c:v>
                </c:pt>
                <c:pt idx="15">
                  <c:v>37.024094730054422</c:v>
                </c:pt>
                <c:pt idx="16">
                  <c:v>31.612407461489134</c:v>
                </c:pt>
                <c:pt idx="17">
                  <c:v>23.642267193779492</c:v>
                </c:pt>
                <c:pt idx="18">
                  <c:v>22.570557520316509</c:v>
                </c:pt>
                <c:pt idx="19">
                  <c:v>35.143578085254759</c:v>
                </c:pt>
                <c:pt idx="20">
                  <c:v>46.207314343201993</c:v>
                </c:pt>
                <c:pt idx="21">
                  <c:v>45.263467593390544</c:v>
                </c:pt>
                <c:pt idx="22">
                  <c:v>47.262028879521992</c:v>
                </c:pt>
                <c:pt idx="23">
                  <c:v>44.698298461085322</c:v>
                </c:pt>
              </c:numCache>
            </c:numRef>
          </c:val>
          <c:smooth val="0"/>
          <c:extLst>
            <c:ext xmlns:c16="http://schemas.microsoft.com/office/drawing/2014/chart" uri="{C3380CC4-5D6E-409C-BE32-E72D297353CC}">
              <c16:uniqueId val="{00000000-8762-4A27-ADFD-FE0D9EF5151B}"/>
            </c:ext>
          </c:extLst>
        </c:ser>
        <c:ser>
          <c:idx val="1"/>
          <c:order val="1"/>
          <c:tx>
            <c:strRef>
              <c:f>data1!$N$1</c:f>
              <c:strCache>
                <c:ptCount val="1"/>
                <c:pt idx="0">
                  <c:v>July 16</c:v>
                </c:pt>
              </c:strCache>
            </c:strRef>
          </c:tx>
          <c:spPr>
            <a:ln w="28575" cap="rnd">
              <a:solidFill>
                <a:schemeClr val="accent2"/>
              </a:solidFill>
              <a:round/>
            </a:ln>
            <a:effectLst/>
          </c:spPr>
          <c:marker>
            <c:symbol val="none"/>
          </c:marker>
          <c:cat>
            <c:numRef>
              <c:f>data1!$B$2:$B$25</c:f>
              <c:numCache>
                <c:formatCode>0</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data1!$N$2:$N$25</c:f>
              <c:numCache>
                <c:formatCode>0.0</c:formatCode>
                <c:ptCount val="24"/>
                <c:pt idx="0">
                  <c:v>43.255638428830437</c:v>
                </c:pt>
                <c:pt idx="1">
                  <c:v>44.5958719703684</c:v>
                </c:pt>
                <c:pt idx="2">
                  <c:v>47.020762561576355</c:v>
                </c:pt>
                <c:pt idx="3">
                  <c:v>49.47149203733693</c:v>
                </c:pt>
                <c:pt idx="4">
                  <c:v>49.376657607083409</c:v>
                </c:pt>
                <c:pt idx="5">
                  <c:v>49.647175889165112</c:v>
                </c:pt>
                <c:pt idx="6">
                  <c:v>48.321685759911034</c:v>
                </c:pt>
                <c:pt idx="7">
                  <c:v>44.657958435721937</c:v>
                </c:pt>
                <c:pt idx="8">
                  <c:v>34.215937914571526</c:v>
                </c:pt>
                <c:pt idx="9">
                  <c:v>38.331383869815731</c:v>
                </c:pt>
                <c:pt idx="10">
                  <c:v>40.982450513117982</c:v>
                </c:pt>
                <c:pt idx="11">
                  <c:v>45.621771141120469</c:v>
                </c:pt>
                <c:pt idx="12">
                  <c:v>44.814126603687697</c:v>
                </c:pt>
                <c:pt idx="13">
                  <c:v>44.189493907095745</c:v>
                </c:pt>
                <c:pt idx="14">
                  <c:v>36.255312418284504</c:v>
                </c:pt>
                <c:pt idx="15">
                  <c:v>30.123454393367872</c:v>
                </c:pt>
                <c:pt idx="16">
                  <c:v>26.903779708901713</c:v>
                </c:pt>
                <c:pt idx="17">
                  <c:v>22.428458313572698</c:v>
                </c:pt>
                <c:pt idx="18">
                  <c:v>25.240311870271704</c:v>
                </c:pt>
                <c:pt idx="19">
                  <c:v>39.881180085183473</c:v>
                </c:pt>
                <c:pt idx="20">
                  <c:v>43.061733062096671</c:v>
                </c:pt>
                <c:pt idx="21">
                  <c:v>45.137664723511783</c:v>
                </c:pt>
                <c:pt idx="22">
                  <c:v>45.78239248492735</c:v>
                </c:pt>
                <c:pt idx="23">
                  <c:v>47.289779554944431</c:v>
                </c:pt>
              </c:numCache>
            </c:numRef>
          </c:val>
          <c:smooth val="0"/>
          <c:extLst>
            <c:ext xmlns:c16="http://schemas.microsoft.com/office/drawing/2014/chart" uri="{C3380CC4-5D6E-409C-BE32-E72D297353CC}">
              <c16:uniqueId val="{00000001-8762-4A27-ADFD-FE0D9EF5151B}"/>
            </c:ext>
          </c:extLst>
        </c:ser>
        <c:dLbls>
          <c:showLegendKey val="0"/>
          <c:showVal val="0"/>
          <c:showCatName val="0"/>
          <c:showSerName val="0"/>
          <c:showPercent val="0"/>
          <c:showBubbleSize val="0"/>
        </c:dLbls>
        <c:smooth val="0"/>
        <c:axId val="421063952"/>
        <c:axId val="421066304"/>
      </c:lineChart>
      <c:catAx>
        <c:axId val="42106395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1066304"/>
        <c:crosses val="autoZero"/>
        <c:auto val="1"/>
        <c:lblAlgn val="ctr"/>
        <c:lblOffset val="100"/>
        <c:noMultiLvlLbl val="0"/>
      </c:catAx>
      <c:valAx>
        <c:axId val="42106630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1063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dirty="0"/>
              <a:t>I-395</a:t>
            </a:r>
            <a:r>
              <a:rPr lang="en-US" sz="1200" b="1" baseline="0" dirty="0"/>
              <a:t> NB AM Speed Distribution – Surge #5</a:t>
            </a:r>
            <a:endParaRPr lang="en-US" sz="12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data1!$M$140</c:f>
              <c:strCache>
                <c:ptCount val="1"/>
                <c:pt idx="0">
                  <c:v>July 15</c:v>
                </c:pt>
              </c:strCache>
            </c:strRef>
          </c:tx>
          <c:spPr>
            <a:ln w="28575" cap="rnd">
              <a:solidFill>
                <a:schemeClr val="accent1"/>
              </a:solidFill>
              <a:round/>
            </a:ln>
            <a:effectLst/>
          </c:spPr>
          <c:marker>
            <c:symbol val="none"/>
          </c:marker>
          <c:cat>
            <c:numRef>
              <c:f>data1!$B$141:$B$164</c:f>
              <c:numCache>
                <c:formatCode>0</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data1!$M$141:$M$164</c:f>
              <c:numCache>
                <c:formatCode>0.0</c:formatCode>
                <c:ptCount val="24"/>
                <c:pt idx="0">
                  <c:v>47.946115213350623</c:v>
                </c:pt>
                <c:pt idx="1">
                  <c:v>46.327881047898074</c:v>
                </c:pt>
                <c:pt idx="2">
                  <c:v>49.736015180265646</c:v>
                </c:pt>
                <c:pt idx="3">
                  <c:v>49.657006993006995</c:v>
                </c:pt>
                <c:pt idx="4">
                  <c:v>50.261583292544337</c:v>
                </c:pt>
                <c:pt idx="5">
                  <c:v>46.767978467924337</c:v>
                </c:pt>
                <c:pt idx="6">
                  <c:v>33.317442698221257</c:v>
                </c:pt>
                <c:pt idx="7">
                  <c:v>28.714282428541644</c:v>
                </c:pt>
                <c:pt idx="8">
                  <c:v>20.462696331517328</c:v>
                </c:pt>
                <c:pt idx="9">
                  <c:v>23.139879535255464</c:v>
                </c:pt>
                <c:pt idx="10">
                  <c:v>38.634672801359855</c:v>
                </c:pt>
                <c:pt idx="11">
                  <c:v>39.752647143905243</c:v>
                </c:pt>
                <c:pt idx="12">
                  <c:v>40.105205354628382</c:v>
                </c:pt>
                <c:pt idx="13">
                  <c:v>38.412451177202584</c:v>
                </c:pt>
                <c:pt idx="14">
                  <c:v>37.741809137945246</c:v>
                </c:pt>
                <c:pt idx="15">
                  <c:v>25.253083035337351</c:v>
                </c:pt>
                <c:pt idx="16">
                  <c:v>26.956169748617761</c:v>
                </c:pt>
                <c:pt idx="17">
                  <c:v>18.947068802450644</c:v>
                </c:pt>
                <c:pt idx="18">
                  <c:v>24.849184024833811</c:v>
                </c:pt>
                <c:pt idx="19">
                  <c:v>27.323153873148719</c:v>
                </c:pt>
                <c:pt idx="20">
                  <c:v>44.133866942431439</c:v>
                </c:pt>
                <c:pt idx="21">
                  <c:v>42.199244957127874</c:v>
                </c:pt>
                <c:pt idx="22">
                  <c:v>46.739557153568882</c:v>
                </c:pt>
                <c:pt idx="23">
                  <c:v>46.583724524243749</c:v>
                </c:pt>
              </c:numCache>
            </c:numRef>
          </c:val>
          <c:smooth val="0"/>
          <c:extLst>
            <c:ext xmlns:c16="http://schemas.microsoft.com/office/drawing/2014/chart" uri="{C3380CC4-5D6E-409C-BE32-E72D297353CC}">
              <c16:uniqueId val="{00000000-406E-4984-A316-13AAE8B486A6}"/>
            </c:ext>
          </c:extLst>
        </c:ser>
        <c:ser>
          <c:idx val="1"/>
          <c:order val="1"/>
          <c:tx>
            <c:strRef>
              <c:f>data1!$N$140</c:f>
              <c:strCache>
                <c:ptCount val="1"/>
                <c:pt idx="0">
                  <c:v>July 16</c:v>
                </c:pt>
              </c:strCache>
            </c:strRef>
          </c:tx>
          <c:spPr>
            <a:ln w="28575" cap="rnd">
              <a:solidFill>
                <a:schemeClr val="accent2"/>
              </a:solidFill>
              <a:round/>
            </a:ln>
            <a:effectLst/>
          </c:spPr>
          <c:marker>
            <c:symbol val="none"/>
          </c:marker>
          <c:cat>
            <c:numRef>
              <c:f>data1!$B$141:$B$164</c:f>
              <c:numCache>
                <c:formatCode>0</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data1!$N$141:$N$164</c:f>
              <c:numCache>
                <c:formatCode>0.0</c:formatCode>
                <c:ptCount val="24"/>
                <c:pt idx="0">
                  <c:v>48.496779092063562</c:v>
                </c:pt>
                <c:pt idx="1">
                  <c:v>50.457255646264812</c:v>
                </c:pt>
                <c:pt idx="2">
                  <c:v>49.816372126231613</c:v>
                </c:pt>
                <c:pt idx="3">
                  <c:v>49.266297267216707</c:v>
                </c:pt>
                <c:pt idx="4">
                  <c:v>49.259601925846624</c:v>
                </c:pt>
                <c:pt idx="5">
                  <c:v>43.32190167451283</c:v>
                </c:pt>
                <c:pt idx="6">
                  <c:v>28.737695752786792</c:v>
                </c:pt>
                <c:pt idx="7">
                  <c:v>23.42522979048692</c:v>
                </c:pt>
                <c:pt idx="8">
                  <c:v>21.49456342315403</c:v>
                </c:pt>
                <c:pt idx="9">
                  <c:v>17.309728579298376</c:v>
                </c:pt>
                <c:pt idx="10">
                  <c:v>22.630775358234814</c:v>
                </c:pt>
                <c:pt idx="11">
                  <c:v>32.588477882323488</c:v>
                </c:pt>
                <c:pt idx="12">
                  <c:v>32.251893238085579</c:v>
                </c:pt>
                <c:pt idx="13">
                  <c:v>34.806945302497915</c:v>
                </c:pt>
                <c:pt idx="14">
                  <c:v>34.286978013696626</c:v>
                </c:pt>
                <c:pt idx="15">
                  <c:v>24.281623250664019</c:v>
                </c:pt>
                <c:pt idx="16">
                  <c:v>21.260228482937727</c:v>
                </c:pt>
                <c:pt idx="17">
                  <c:v>15.427106798021795</c:v>
                </c:pt>
                <c:pt idx="18">
                  <c:v>21.854424739729701</c:v>
                </c:pt>
                <c:pt idx="19">
                  <c:v>39.683143100706495</c:v>
                </c:pt>
                <c:pt idx="20">
                  <c:v>42.760620717129761</c:v>
                </c:pt>
                <c:pt idx="21">
                  <c:v>41.363639633694824</c:v>
                </c:pt>
                <c:pt idx="22">
                  <c:v>44.388901979809177</c:v>
                </c:pt>
                <c:pt idx="23">
                  <c:v>47.237665240327196</c:v>
                </c:pt>
              </c:numCache>
            </c:numRef>
          </c:val>
          <c:smooth val="0"/>
          <c:extLst>
            <c:ext xmlns:c16="http://schemas.microsoft.com/office/drawing/2014/chart" uri="{C3380CC4-5D6E-409C-BE32-E72D297353CC}">
              <c16:uniqueId val="{00000001-406E-4984-A316-13AAE8B486A6}"/>
            </c:ext>
          </c:extLst>
        </c:ser>
        <c:dLbls>
          <c:showLegendKey val="0"/>
          <c:showVal val="0"/>
          <c:showCatName val="0"/>
          <c:showSerName val="0"/>
          <c:showPercent val="0"/>
          <c:showBubbleSize val="0"/>
        </c:dLbls>
        <c:smooth val="0"/>
        <c:axId val="421067088"/>
        <c:axId val="421060816"/>
      </c:lineChart>
      <c:catAx>
        <c:axId val="421067088"/>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1060816"/>
        <c:crosses val="autoZero"/>
        <c:auto val="1"/>
        <c:lblAlgn val="ctr"/>
        <c:lblOffset val="100"/>
        <c:noMultiLvlLbl val="0"/>
      </c:catAx>
      <c:valAx>
        <c:axId val="42106081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1067088"/>
        <c:crosses val="autoZero"/>
        <c:crossBetween val="between"/>
      </c:valAx>
      <c:spPr>
        <a:noFill/>
        <a:ln>
          <a:noFill/>
        </a:ln>
        <a:effectLst/>
      </c:spPr>
    </c:plotArea>
    <c:legend>
      <c:legendPos val="b"/>
      <c:layout>
        <c:manualLayout>
          <c:xMode val="edge"/>
          <c:yMode val="edge"/>
          <c:x val="0.30888749268777355"/>
          <c:y val="0.92429955710209222"/>
          <c:w val="0.38885207046246667"/>
          <c:h val="5.584469154402960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Average of All Routes – Percent Increase from 2015 to 2016</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Sum!$C$34</c:f>
              <c:strCache>
                <c:ptCount val="1"/>
                <c:pt idx="0">
                  <c:v>All Routes</c:v>
                </c:pt>
              </c:strCache>
            </c:strRef>
          </c:tx>
          <c:spPr>
            <a:solidFill>
              <a:srgbClr val="0070C0"/>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1-8AD6-4441-8890-0F1D4986DD9E}"/>
              </c:ext>
            </c:extLst>
          </c:dPt>
          <c:dPt>
            <c:idx val="1"/>
            <c:invertIfNegative val="0"/>
            <c:bubble3D val="0"/>
            <c:spPr>
              <a:solidFill>
                <a:srgbClr val="0070C0"/>
              </a:solidFill>
              <a:ln>
                <a:noFill/>
              </a:ln>
              <a:effectLst/>
            </c:spPr>
            <c:extLst>
              <c:ext xmlns:c16="http://schemas.microsoft.com/office/drawing/2014/chart" uri="{C3380CC4-5D6E-409C-BE32-E72D297353CC}">
                <c16:uniqueId val="{00000003-8AD6-4441-8890-0F1D4986DD9E}"/>
              </c:ext>
            </c:extLst>
          </c:dPt>
          <c:dPt>
            <c:idx val="2"/>
            <c:invertIfNegative val="0"/>
            <c:bubble3D val="0"/>
            <c:spPr>
              <a:solidFill>
                <a:srgbClr val="0070C0"/>
              </a:solidFill>
              <a:ln>
                <a:noFill/>
              </a:ln>
              <a:effectLst/>
            </c:spPr>
            <c:extLst>
              <c:ext xmlns:c16="http://schemas.microsoft.com/office/drawing/2014/chart" uri="{C3380CC4-5D6E-409C-BE32-E72D297353CC}">
                <c16:uniqueId val="{00000005-8AD6-4441-8890-0F1D4986DD9E}"/>
              </c:ext>
            </c:extLst>
          </c:dPt>
          <c:dPt>
            <c:idx val="3"/>
            <c:invertIfNegative val="0"/>
            <c:bubble3D val="0"/>
            <c:spPr>
              <a:solidFill>
                <a:srgbClr val="0070C0"/>
              </a:solidFill>
              <a:ln>
                <a:noFill/>
              </a:ln>
              <a:effectLst/>
            </c:spPr>
            <c:extLst>
              <c:ext xmlns:c16="http://schemas.microsoft.com/office/drawing/2014/chart" uri="{C3380CC4-5D6E-409C-BE32-E72D297353CC}">
                <c16:uniqueId val="{00000007-8AD6-4441-8890-0F1D4986DD9E}"/>
              </c:ext>
            </c:extLst>
          </c:dPt>
          <c:dPt>
            <c:idx val="4"/>
            <c:invertIfNegative val="0"/>
            <c:bubble3D val="0"/>
            <c:spPr>
              <a:solidFill>
                <a:srgbClr val="0070C0"/>
              </a:solidFill>
              <a:ln>
                <a:noFill/>
              </a:ln>
              <a:effectLst/>
            </c:spPr>
            <c:extLst>
              <c:ext xmlns:c16="http://schemas.microsoft.com/office/drawing/2014/chart" uri="{C3380CC4-5D6E-409C-BE32-E72D297353CC}">
                <c16:uniqueId val="{00000009-8AD6-4441-8890-0F1D4986DD9E}"/>
              </c:ext>
            </c:extLst>
          </c:dPt>
          <c:dPt>
            <c:idx val="5"/>
            <c:invertIfNegative val="0"/>
            <c:bubble3D val="0"/>
            <c:spPr>
              <a:solidFill>
                <a:srgbClr val="0070C0"/>
              </a:solidFill>
              <a:ln>
                <a:noFill/>
              </a:ln>
              <a:effectLst/>
            </c:spPr>
            <c:extLst>
              <c:ext xmlns:c16="http://schemas.microsoft.com/office/drawing/2014/chart" uri="{C3380CC4-5D6E-409C-BE32-E72D297353CC}">
                <c16:uniqueId val="{0000000B-8AD6-4441-8890-0F1D4986DD9E}"/>
              </c:ext>
            </c:extLst>
          </c:dPt>
          <c:dPt>
            <c:idx val="6"/>
            <c:invertIfNegative val="0"/>
            <c:bubble3D val="0"/>
            <c:spPr>
              <a:solidFill>
                <a:srgbClr val="0070C0"/>
              </a:solidFill>
              <a:ln>
                <a:noFill/>
              </a:ln>
              <a:effectLst/>
            </c:spPr>
            <c:extLst>
              <c:ext xmlns:c16="http://schemas.microsoft.com/office/drawing/2014/chart" uri="{C3380CC4-5D6E-409C-BE32-E72D297353CC}">
                <c16:uniqueId val="{0000000D-8AD6-4441-8890-0F1D4986DD9E}"/>
              </c:ext>
            </c:extLst>
          </c:dPt>
          <c:dPt>
            <c:idx val="7"/>
            <c:invertIfNegative val="0"/>
            <c:bubble3D val="0"/>
            <c:spPr>
              <a:solidFill>
                <a:srgbClr val="0070C0"/>
              </a:solidFill>
              <a:ln>
                <a:noFill/>
              </a:ln>
              <a:effectLst/>
            </c:spPr>
            <c:extLst>
              <c:ext xmlns:c16="http://schemas.microsoft.com/office/drawing/2014/chart" uri="{C3380CC4-5D6E-409C-BE32-E72D297353CC}">
                <c16:uniqueId val="{0000000F-8AD6-4441-8890-0F1D4986DD9E}"/>
              </c:ext>
            </c:extLst>
          </c:dPt>
          <c:dPt>
            <c:idx val="8"/>
            <c:invertIfNegative val="0"/>
            <c:bubble3D val="0"/>
            <c:spPr>
              <a:solidFill>
                <a:srgbClr val="0070C0"/>
              </a:solidFill>
              <a:ln>
                <a:noFill/>
              </a:ln>
              <a:effectLst/>
            </c:spPr>
            <c:extLst>
              <c:ext xmlns:c16="http://schemas.microsoft.com/office/drawing/2014/chart" uri="{C3380CC4-5D6E-409C-BE32-E72D297353CC}">
                <c16:uniqueId val="{00000011-8AD6-4441-8890-0F1D4986DD9E}"/>
              </c:ext>
            </c:extLst>
          </c:dPt>
          <c:dPt>
            <c:idx val="9"/>
            <c:invertIfNegative val="0"/>
            <c:bubble3D val="0"/>
            <c:spPr>
              <a:solidFill>
                <a:srgbClr val="C00000"/>
              </a:solidFill>
              <a:ln>
                <a:noFill/>
              </a:ln>
              <a:effectLst/>
            </c:spPr>
            <c:extLst>
              <c:ext xmlns:c16="http://schemas.microsoft.com/office/drawing/2014/chart" uri="{C3380CC4-5D6E-409C-BE32-E72D297353CC}">
                <c16:uniqueId val="{00000013-8AD6-4441-8890-0F1D4986DD9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Sum!$B$35:$B$44</c:f>
              <c:strCache>
                <c:ptCount val="10"/>
                <c:pt idx="0">
                  <c:v>1</c:v>
                </c:pt>
                <c:pt idx="1">
                  <c:v>2</c:v>
                </c:pt>
                <c:pt idx="2">
                  <c:v>4</c:v>
                </c:pt>
                <c:pt idx="3">
                  <c:v>5</c:v>
                </c:pt>
                <c:pt idx="4">
                  <c:v>9</c:v>
                </c:pt>
                <c:pt idx="5">
                  <c:v>13</c:v>
                </c:pt>
                <c:pt idx="6">
                  <c:v>14</c:v>
                </c:pt>
                <c:pt idx="7">
                  <c:v>VA Surges</c:v>
                </c:pt>
                <c:pt idx="8">
                  <c:v>MD Surges</c:v>
                </c:pt>
                <c:pt idx="9">
                  <c:v>Total</c:v>
                </c:pt>
              </c:strCache>
            </c:strRef>
          </c:cat>
          <c:val>
            <c:numRef>
              <c:f>Sum!$C$35:$C$44</c:f>
              <c:numCache>
                <c:formatCode>0.0%</c:formatCode>
                <c:ptCount val="10"/>
                <c:pt idx="0">
                  <c:v>9.838302284583168E-3</c:v>
                </c:pt>
                <c:pt idx="1">
                  <c:v>2.6002173499272429E-2</c:v>
                </c:pt>
                <c:pt idx="2">
                  <c:v>1.3758718954372053E-2</c:v>
                </c:pt>
                <c:pt idx="3">
                  <c:v>2.8980057007095834E-2</c:v>
                </c:pt>
                <c:pt idx="4">
                  <c:v>7.4786378497586029E-2</c:v>
                </c:pt>
                <c:pt idx="5">
                  <c:v>-1.2859453978279884E-2</c:v>
                </c:pt>
                <c:pt idx="6">
                  <c:v>2.0897210334812712E-2</c:v>
                </c:pt>
                <c:pt idx="7">
                  <c:v>3.4099871055707408E-2</c:v>
                </c:pt>
                <c:pt idx="8">
                  <c:v>1.4358868713028633E-2</c:v>
                </c:pt>
                <c:pt idx="9">
                  <c:v>2.547246399478121E-2</c:v>
                </c:pt>
              </c:numCache>
            </c:numRef>
          </c:val>
          <c:extLst>
            <c:ext xmlns:c16="http://schemas.microsoft.com/office/drawing/2014/chart" uri="{C3380CC4-5D6E-409C-BE32-E72D297353CC}">
              <c16:uniqueId val="{00000014-8AD6-4441-8890-0F1D4986DD9E}"/>
            </c:ext>
          </c:extLst>
        </c:ser>
        <c:dLbls>
          <c:showLegendKey val="0"/>
          <c:showVal val="0"/>
          <c:showCatName val="0"/>
          <c:showSerName val="0"/>
          <c:showPercent val="0"/>
          <c:showBubbleSize val="0"/>
        </c:dLbls>
        <c:gapWidth val="219"/>
        <c:overlap val="-27"/>
        <c:axId val="421067480"/>
        <c:axId val="421061600"/>
      </c:barChart>
      <c:catAx>
        <c:axId val="4210674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dirty="0"/>
                  <a:t>Surge #</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1061600"/>
        <c:crosses val="autoZero"/>
        <c:auto val="1"/>
        <c:lblAlgn val="ctr"/>
        <c:lblOffset val="100"/>
        <c:noMultiLvlLbl val="0"/>
      </c:catAx>
      <c:valAx>
        <c:axId val="4210616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dirty="0"/>
                  <a:t>Percent</a:t>
                </a:r>
                <a:r>
                  <a:rPr lang="en-US" sz="1200" b="1" baseline="0" dirty="0"/>
                  <a:t> Traffic Volumes Change</a:t>
                </a:r>
                <a:endParaRPr lang="en-US" sz="1200" b="1"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1067480"/>
        <c:crosses val="autoZero"/>
        <c:crossBetween val="between"/>
      </c:valAx>
      <c:spPr>
        <a:noFill/>
        <a:ln>
          <a:noFill/>
        </a:ln>
        <a:effectLst/>
      </c:spPr>
    </c:plotArea>
    <c:plotVisOnly val="1"/>
    <c:dispBlanksAs val="gap"/>
    <c:showDLblsOverMax val="0"/>
  </c:chart>
  <c:spPr>
    <a:noFill/>
    <a:ln w="19050">
      <a:solidFill>
        <a:srgbClr val="413F77"/>
      </a:solid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North Bound Volume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'I395'!$Y$49</c:f>
              <c:strCache>
                <c:ptCount val="1"/>
                <c:pt idx="0">
                  <c:v>Time</c:v>
                </c:pt>
              </c:strCache>
            </c:strRef>
          </c:tx>
          <c:spPr>
            <a:ln w="28575" cap="rnd">
              <a:solidFill>
                <a:schemeClr val="accent1"/>
              </a:solidFill>
              <a:round/>
            </a:ln>
            <a:effectLst/>
          </c:spPr>
          <c:marker>
            <c:symbol val="none"/>
          </c:marker>
          <c:val>
            <c:numRef>
              <c:f>'I395'!$Y$50:$Y$73</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val>
          <c:smooth val="0"/>
          <c:extLst>
            <c:ext xmlns:c16="http://schemas.microsoft.com/office/drawing/2014/chart" uri="{C3380CC4-5D6E-409C-BE32-E72D297353CC}">
              <c16:uniqueId val="{00000000-70A1-4293-B1DC-D580078EF6FD}"/>
            </c:ext>
          </c:extLst>
        </c:ser>
        <c:ser>
          <c:idx val="1"/>
          <c:order val="1"/>
          <c:tx>
            <c:strRef>
              <c:f>'I395'!$Z$49</c:f>
              <c:strCache>
                <c:ptCount val="1"/>
                <c:pt idx="0">
                  <c:v>2015</c:v>
                </c:pt>
              </c:strCache>
            </c:strRef>
          </c:tx>
          <c:spPr>
            <a:ln w="28575" cap="rnd">
              <a:solidFill>
                <a:schemeClr val="accent2"/>
              </a:solidFill>
              <a:round/>
            </a:ln>
            <a:effectLst/>
          </c:spPr>
          <c:marker>
            <c:symbol val="none"/>
          </c:marker>
          <c:val>
            <c:numRef>
              <c:f>'I395'!$Z$50:$Z$73</c:f>
              <c:numCache>
                <c:formatCode>General</c:formatCode>
                <c:ptCount val="24"/>
                <c:pt idx="0">
                  <c:v>1289</c:v>
                </c:pt>
                <c:pt idx="1">
                  <c:v>684</c:v>
                </c:pt>
                <c:pt idx="2">
                  <c:v>669</c:v>
                </c:pt>
                <c:pt idx="3">
                  <c:v>1331</c:v>
                </c:pt>
                <c:pt idx="4">
                  <c:v>4014</c:v>
                </c:pt>
                <c:pt idx="5">
                  <c:v>13328</c:v>
                </c:pt>
                <c:pt idx="6">
                  <c:v>14156</c:v>
                </c:pt>
                <c:pt idx="7">
                  <c:v>13939</c:v>
                </c:pt>
                <c:pt idx="8">
                  <c:v>13062</c:v>
                </c:pt>
                <c:pt idx="9">
                  <c:v>13587</c:v>
                </c:pt>
                <c:pt idx="10">
                  <c:v>11263</c:v>
                </c:pt>
                <c:pt idx="11">
                  <c:v>9610</c:v>
                </c:pt>
                <c:pt idx="12">
                  <c:v>9636</c:v>
                </c:pt>
                <c:pt idx="13">
                  <c:v>11128</c:v>
                </c:pt>
                <c:pt idx="14">
                  <c:v>12882</c:v>
                </c:pt>
                <c:pt idx="15">
                  <c:v>14368</c:v>
                </c:pt>
                <c:pt idx="16">
                  <c:v>15863</c:v>
                </c:pt>
                <c:pt idx="17">
                  <c:v>16196</c:v>
                </c:pt>
                <c:pt idx="18">
                  <c:v>17123</c:v>
                </c:pt>
                <c:pt idx="19">
                  <c:v>12115</c:v>
                </c:pt>
                <c:pt idx="20">
                  <c:v>6648</c:v>
                </c:pt>
                <c:pt idx="21">
                  <c:v>5823</c:v>
                </c:pt>
                <c:pt idx="22">
                  <c:v>4402</c:v>
                </c:pt>
                <c:pt idx="23">
                  <c:v>2525</c:v>
                </c:pt>
              </c:numCache>
            </c:numRef>
          </c:val>
          <c:smooth val="0"/>
          <c:extLst>
            <c:ext xmlns:c16="http://schemas.microsoft.com/office/drawing/2014/chart" uri="{C3380CC4-5D6E-409C-BE32-E72D297353CC}">
              <c16:uniqueId val="{00000001-70A1-4293-B1DC-D580078EF6FD}"/>
            </c:ext>
          </c:extLst>
        </c:ser>
        <c:ser>
          <c:idx val="2"/>
          <c:order val="2"/>
          <c:tx>
            <c:strRef>
              <c:f>'I395'!$AA$49</c:f>
              <c:strCache>
                <c:ptCount val="1"/>
                <c:pt idx="0">
                  <c:v>2016</c:v>
                </c:pt>
              </c:strCache>
            </c:strRef>
          </c:tx>
          <c:spPr>
            <a:ln w="28575" cap="rnd">
              <a:solidFill>
                <a:schemeClr val="accent3"/>
              </a:solidFill>
              <a:round/>
            </a:ln>
            <a:effectLst/>
          </c:spPr>
          <c:marker>
            <c:symbol val="none"/>
          </c:marker>
          <c:val>
            <c:numRef>
              <c:f>'I395'!$AA$50:$AA$73</c:f>
              <c:numCache>
                <c:formatCode>General</c:formatCode>
                <c:ptCount val="24"/>
                <c:pt idx="0">
                  <c:v>1499</c:v>
                </c:pt>
                <c:pt idx="1">
                  <c:v>819</c:v>
                </c:pt>
                <c:pt idx="2">
                  <c:v>732</c:v>
                </c:pt>
                <c:pt idx="3">
                  <c:v>1599</c:v>
                </c:pt>
                <c:pt idx="4">
                  <c:v>5032</c:v>
                </c:pt>
                <c:pt idx="5">
                  <c:v>14476</c:v>
                </c:pt>
                <c:pt idx="6">
                  <c:v>15505</c:v>
                </c:pt>
                <c:pt idx="7">
                  <c:v>15880</c:v>
                </c:pt>
                <c:pt idx="8">
                  <c:v>14412</c:v>
                </c:pt>
                <c:pt idx="9">
                  <c:v>14372</c:v>
                </c:pt>
                <c:pt idx="10">
                  <c:v>11339</c:v>
                </c:pt>
                <c:pt idx="11">
                  <c:v>10252</c:v>
                </c:pt>
                <c:pt idx="12">
                  <c:v>10649</c:v>
                </c:pt>
                <c:pt idx="13">
                  <c:v>10733</c:v>
                </c:pt>
                <c:pt idx="14">
                  <c:v>13783</c:v>
                </c:pt>
                <c:pt idx="15">
                  <c:v>15138</c:v>
                </c:pt>
                <c:pt idx="16">
                  <c:v>16251</c:v>
                </c:pt>
                <c:pt idx="17">
                  <c:v>16674</c:v>
                </c:pt>
                <c:pt idx="18">
                  <c:v>17134</c:v>
                </c:pt>
                <c:pt idx="19">
                  <c:v>12315</c:v>
                </c:pt>
                <c:pt idx="20">
                  <c:v>8567</c:v>
                </c:pt>
                <c:pt idx="21">
                  <c:v>7547</c:v>
                </c:pt>
                <c:pt idx="22">
                  <c:v>5982</c:v>
                </c:pt>
                <c:pt idx="23">
                  <c:v>3661</c:v>
                </c:pt>
              </c:numCache>
            </c:numRef>
          </c:val>
          <c:smooth val="0"/>
          <c:extLst>
            <c:ext xmlns:c16="http://schemas.microsoft.com/office/drawing/2014/chart" uri="{C3380CC4-5D6E-409C-BE32-E72D297353CC}">
              <c16:uniqueId val="{00000002-70A1-4293-B1DC-D580078EF6FD}"/>
            </c:ext>
          </c:extLst>
        </c:ser>
        <c:dLbls>
          <c:showLegendKey val="0"/>
          <c:showVal val="0"/>
          <c:showCatName val="0"/>
          <c:showSerName val="0"/>
          <c:showPercent val="0"/>
          <c:showBubbleSize val="0"/>
        </c:dLbls>
        <c:smooth val="0"/>
        <c:axId val="421063168"/>
        <c:axId val="421065128"/>
      </c:lineChart>
      <c:catAx>
        <c:axId val="42106316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Hour of the Day</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1065128"/>
        <c:crosses val="autoZero"/>
        <c:auto val="1"/>
        <c:lblAlgn val="ctr"/>
        <c:lblOffset val="100"/>
        <c:noMultiLvlLbl val="0"/>
      </c:catAx>
      <c:valAx>
        <c:axId val="4210651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Hourly Volume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1063168"/>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19050">
      <a:solidFill>
        <a:sysClr val="windowText" lastClr="000000"/>
      </a:solid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South Bound Volume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'I395'!$Y$75</c:f>
              <c:strCache>
                <c:ptCount val="1"/>
                <c:pt idx="0">
                  <c:v>Time</c:v>
                </c:pt>
              </c:strCache>
            </c:strRef>
          </c:tx>
          <c:spPr>
            <a:ln w="28575" cap="rnd">
              <a:solidFill>
                <a:schemeClr val="accent1"/>
              </a:solidFill>
              <a:round/>
            </a:ln>
            <a:effectLst/>
          </c:spPr>
          <c:marker>
            <c:symbol val="none"/>
          </c:marker>
          <c:val>
            <c:numRef>
              <c:f>'I395'!$Y$76:$Y$99</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val>
          <c:smooth val="0"/>
          <c:extLst>
            <c:ext xmlns:c16="http://schemas.microsoft.com/office/drawing/2014/chart" uri="{C3380CC4-5D6E-409C-BE32-E72D297353CC}">
              <c16:uniqueId val="{00000000-44F2-44E3-A985-4C9A97B5DB34}"/>
            </c:ext>
          </c:extLst>
        </c:ser>
        <c:ser>
          <c:idx val="1"/>
          <c:order val="1"/>
          <c:tx>
            <c:strRef>
              <c:f>'I395'!$Z$75</c:f>
              <c:strCache>
                <c:ptCount val="1"/>
                <c:pt idx="0">
                  <c:v>2015</c:v>
                </c:pt>
              </c:strCache>
            </c:strRef>
          </c:tx>
          <c:spPr>
            <a:ln w="28575" cap="rnd">
              <a:solidFill>
                <a:schemeClr val="accent2"/>
              </a:solidFill>
              <a:round/>
            </a:ln>
            <a:effectLst/>
          </c:spPr>
          <c:marker>
            <c:symbol val="none"/>
          </c:marker>
          <c:val>
            <c:numRef>
              <c:f>'I395'!$Z$76:$Z$99</c:f>
              <c:numCache>
                <c:formatCode>General</c:formatCode>
                <c:ptCount val="24"/>
                <c:pt idx="0">
                  <c:v>1603</c:v>
                </c:pt>
                <c:pt idx="1">
                  <c:v>840</c:v>
                </c:pt>
                <c:pt idx="2">
                  <c:v>725</c:v>
                </c:pt>
                <c:pt idx="3">
                  <c:v>1434</c:v>
                </c:pt>
                <c:pt idx="4">
                  <c:v>4566</c:v>
                </c:pt>
                <c:pt idx="5">
                  <c:v>13483</c:v>
                </c:pt>
                <c:pt idx="6">
                  <c:v>13955</c:v>
                </c:pt>
                <c:pt idx="7">
                  <c:v>13330</c:v>
                </c:pt>
                <c:pt idx="8">
                  <c:v>11965</c:v>
                </c:pt>
                <c:pt idx="9">
                  <c:v>14088</c:v>
                </c:pt>
                <c:pt idx="10">
                  <c:v>10667</c:v>
                </c:pt>
                <c:pt idx="11">
                  <c:v>10182</c:v>
                </c:pt>
                <c:pt idx="12">
                  <c:v>9139</c:v>
                </c:pt>
                <c:pt idx="13">
                  <c:v>10089</c:v>
                </c:pt>
                <c:pt idx="14">
                  <c:v>12824</c:v>
                </c:pt>
                <c:pt idx="15">
                  <c:v>14275</c:v>
                </c:pt>
                <c:pt idx="16">
                  <c:v>15124</c:v>
                </c:pt>
                <c:pt idx="17">
                  <c:v>16415</c:v>
                </c:pt>
                <c:pt idx="18">
                  <c:v>16158</c:v>
                </c:pt>
                <c:pt idx="19">
                  <c:v>11773</c:v>
                </c:pt>
                <c:pt idx="20">
                  <c:v>7739</c:v>
                </c:pt>
                <c:pt idx="21">
                  <c:v>6890</c:v>
                </c:pt>
                <c:pt idx="22">
                  <c:v>5402</c:v>
                </c:pt>
                <c:pt idx="23">
                  <c:v>3201</c:v>
                </c:pt>
              </c:numCache>
            </c:numRef>
          </c:val>
          <c:smooth val="0"/>
          <c:extLst>
            <c:ext xmlns:c16="http://schemas.microsoft.com/office/drawing/2014/chart" uri="{C3380CC4-5D6E-409C-BE32-E72D297353CC}">
              <c16:uniqueId val="{00000001-44F2-44E3-A985-4C9A97B5DB34}"/>
            </c:ext>
          </c:extLst>
        </c:ser>
        <c:ser>
          <c:idx val="2"/>
          <c:order val="2"/>
          <c:tx>
            <c:strRef>
              <c:f>'I395'!$AA$75</c:f>
              <c:strCache>
                <c:ptCount val="1"/>
                <c:pt idx="0">
                  <c:v>2016</c:v>
                </c:pt>
              </c:strCache>
            </c:strRef>
          </c:tx>
          <c:spPr>
            <a:ln w="28575" cap="rnd">
              <a:solidFill>
                <a:schemeClr val="accent3"/>
              </a:solidFill>
              <a:round/>
            </a:ln>
            <a:effectLst/>
          </c:spPr>
          <c:marker>
            <c:symbol val="none"/>
          </c:marker>
          <c:val>
            <c:numRef>
              <c:f>'I395'!$AA$76:$AA$99</c:f>
              <c:numCache>
                <c:formatCode>General</c:formatCode>
                <c:ptCount val="24"/>
                <c:pt idx="0">
                  <c:v>1566</c:v>
                </c:pt>
                <c:pt idx="1">
                  <c:v>917</c:v>
                </c:pt>
                <c:pt idx="2">
                  <c:v>819</c:v>
                </c:pt>
                <c:pt idx="3">
                  <c:v>1593</c:v>
                </c:pt>
                <c:pt idx="4">
                  <c:v>4980</c:v>
                </c:pt>
                <c:pt idx="5">
                  <c:v>13865</c:v>
                </c:pt>
                <c:pt idx="6">
                  <c:v>14973</c:v>
                </c:pt>
                <c:pt idx="7">
                  <c:v>14391</c:v>
                </c:pt>
                <c:pt idx="8">
                  <c:v>14168</c:v>
                </c:pt>
                <c:pt idx="9">
                  <c:v>14660</c:v>
                </c:pt>
                <c:pt idx="10">
                  <c:v>11631</c:v>
                </c:pt>
                <c:pt idx="11">
                  <c:v>10850</c:v>
                </c:pt>
                <c:pt idx="12">
                  <c:v>11038</c:v>
                </c:pt>
                <c:pt idx="13">
                  <c:v>11663</c:v>
                </c:pt>
                <c:pt idx="14">
                  <c:v>13603</c:v>
                </c:pt>
                <c:pt idx="15">
                  <c:v>15229</c:v>
                </c:pt>
                <c:pt idx="16">
                  <c:v>15125</c:v>
                </c:pt>
                <c:pt idx="17">
                  <c:v>16181</c:v>
                </c:pt>
                <c:pt idx="18">
                  <c:v>17143</c:v>
                </c:pt>
                <c:pt idx="19">
                  <c:v>12619</c:v>
                </c:pt>
                <c:pt idx="20">
                  <c:v>8861</c:v>
                </c:pt>
                <c:pt idx="21">
                  <c:v>7871</c:v>
                </c:pt>
                <c:pt idx="22">
                  <c:v>6191</c:v>
                </c:pt>
                <c:pt idx="23">
                  <c:v>4226</c:v>
                </c:pt>
              </c:numCache>
            </c:numRef>
          </c:val>
          <c:smooth val="0"/>
          <c:extLst>
            <c:ext xmlns:c16="http://schemas.microsoft.com/office/drawing/2014/chart" uri="{C3380CC4-5D6E-409C-BE32-E72D297353CC}">
              <c16:uniqueId val="{00000002-44F2-44E3-A985-4C9A97B5DB34}"/>
            </c:ext>
          </c:extLst>
        </c:ser>
        <c:dLbls>
          <c:showLegendKey val="0"/>
          <c:showVal val="0"/>
          <c:showCatName val="0"/>
          <c:showSerName val="0"/>
          <c:showPercent val="0"/>
          <c:showBubbleSize val="0"/>
        </c:dLbls>
        <c:smooth val="0"/>
        <c:axId val="421885944"/>
        <c:axId val="421885160"/>
      </c:lineChart>
      <c:catAx>
        <c:axId val="42188594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Hour of the Day</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1885160"/>
        <c:crosses val="autoZero"/>
        <c:auto val="1"/>
        <c:lblAlgn val="ctr"/>
        <c:lblOffset val="100"/>
        <c:noMultiLvlLbl val="0"/>
      </c:catAx>
      <c:valAx>
        <c:axId val="421885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Hourly</a:t>
                </a:r>
                <a:r>
                  <a:rPr lang="en-US" baseline="0"/>
                  <a:t> Volume</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1885944"/>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19050">
      <a:solidFill>
        <a:sysClr val="windowText" lastClr="000000"/>
      </a:solid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5C2C30B9-4086-425C-B242-24DEF43BF7CF}" type="datetimeFigureOut">
              <a:rPr lang="en-US" smtClean="0"/>
              <a:t>5/29/2019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3AE9FAF-2D59-40E5-9E2D-067E02836ABD}" type="slidenum">
              <a:rPr lang="en-US" smtClean="0"/>
              <a:t>‹#›</a:t>
            </a:fld>
            <a:endParaRPr lang="en-US"/>
          </a:p>
        </p:txBody>
      </p:sp>
    </p:spTree>
    <p:extLst>
      <p:ext uri="{BB962C8B-B14F-4D97-AF65-F5344CB8AC3E}">
        <p14:creationId xmlns:p14="http://schemas.microsoft.com/office/powerpoint/2010/main" val="35136524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6" tIns="46583" rIns="93166" bIns="46583"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66" tIns="46583" rIns="93166" bIns="46583" rtlCol="0"/>
          <a:lstStyle>
            <a:lvl1pPr algn="r">
              <a:defRPr sz="1200"/>
            </a:lvl1pPr>
          </a:lstStyle>
          <a:p>
            <a:fld id="{8C50D36D-F1B8-4620-8CCC-297DEB8BEB47}" type="datetimeFigureOut">
              <a:rPr lang="en-US" smtClean="0"/>
              <a:t>5/29/2019</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6" tIns="46583" rIns="93166" bIns="46583"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6" tIns="46583" rIns="93166"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6"/>
            <a:ext cx="3037840" cy="464820"/>
          </a:xfrm>
          <a:prstGeom prst="rect">
            <a:avLst/>
          </a:prstGeom>
        </p:spPr>
        <p:txBody>
          <a:bodyPr vert="horz" lIns="93166" tIns="46583" rIns="93166" bIns="4658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66" tIns="46583" rIns="93166" bIns="46583" rtlCol="0" anchor="b"/>
          <a:lstStyle>
            <a:lvl1pPr algn="r">
              <a:defRPr sz="1200"/>
            </a:lvl1pPr>
          </a:lstStyle>
          <a:p>
            <a:fld id="{47264556-5C7D-4B9B-B9B4-5E77FC9DAA2E}" type="slidenum">
              <a:rPr lang="en-US" smtClean="0"/>
              <a:t>‹#›</a:t>
            </a:fld>
            <a:endParaRPr lang="en-US" dirty="0"/>
          </a:p>
        </p:txBody>
      </p:sp>
    </p:spTree>
    <p:extLst>
      <p:ext uri="{BB962C8B-B14F-4D97-AF65-F5344CB8AC3E}">
        <p14:creationId xmlns:p14="http://schemas.microsoft.com/office/powerpoint/2010/main" val="3850211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701040" y="4343400"/>
            <a:ext cx="5608320" cy="4183380"/>
          </a:xfrm>
          <a:prstGeom prst="rect">
            <a:avLst/>
          </a:prstGeom>
        </p:spPr>
        <p:txBody>
          <a:bodyPr lIns="91414" tIns="45707" rIns="91414" bIns="45707">
            <a:normAutofit/>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a:t>
            </a:fld>
            <a:endParaRPr lang="en-US" dirty="0"/>
          </a:p>
        </p:txBody>
      </p:sp>
    </p:spTree>
    <p:extLst>
      <p:ext uri="{BB962C8B-B14F-4D97-AF65-F5344CB8AC3E}">
        <p14:creationId xmlns:p14="http://schemas.microsoft.com/office/powerpoint/2010/main" val="2985112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a:highlight>
                  <a:srgbClr val="EB8C00"/>
                </a:highlight>
              </a:rPr>
              <a:t>Blue bars show the maximum changes</a:t>
            </a:r>
            <a:r>
              <a:rPr lang="en-US" dirty="0"/>
              <a:t> in ridership and </a:t>
            </a:r>
            <a:r>
              <a:rPr lang="en-US" dirty="0">
                <a:highlight>
                  <a:srgbClr val="EB8C00"/>
                </a:highlight>
              </a:rPr>
              <a:t>the Orange bars are the average changes</a:t>
            </a:r>
            <a:r>
              <a:rPr lang="en-US" dirty="0"/>
              <a:t>.</a:t>
            </a:r>
          </a:p>
          <a:p>
            <a:pPr marL="171450" indent="-171450">
              <a:buFont typeface="Wingdings" panose="05000000000000000000" pitchFamily="2" charset="2"/>
              <a:buChar char="§"/>
            </a:pPr>
            <a:endParaRPr lang="en-US" dirty="0"/>
          </a:p>
          <a:p>
            <a:pPr marL="171450" indent="-171450">
              <a:buFont typeface="Wingdings" panose="05000000000000000000" pitchFamily="2" charset="2"/>
              <a:buChar char="§"/>
            </a:pPr>
            <a:r>
              <a:rPr lang="en-US" dirty="0">
                <a:highlight>
                  <a:srgbClr val="EB8C00"/>
                </a:highlight>
              </a:rPr>
              <a:t>For example, WMATA Shuttle ridership increased by 26,284 in one of the SafeTrack closer, but the average of all the closures are 7,504.</a:t>
            </a:r>
          </a:p>
          <a:p>
            <a:pPr marL="171450" indent="-171450">
              <a:buFont typeface="Wingdings" panose="05000000000000000000" pitchFamily="2" charset="2"/>
              <a:buChar char="§"/>
            </a:pPr>
            <a:endParaRPr lang="en-US" dirty="0"/>
          </a:p>
          <a:p>
            <a:pPr marL="171450" indent="-171450">
              <a:buFont typeface="Wingdings" panose="05000000000000000000" pitchFamily="2" charset="2"/>
              <a:buChar char="§"/>
            </a:pPr>
            <a:r>
              <a:rPr lang="en-US" dirty="0">
                <a:highlight>
                  <a:srgbClr val="FFFF00"/>
                </a:highlight>
              </a:rPr>
              <a:t>Alexandria bus and Fairfax connectors buses shows decrease in ridership </a:t>
            </a:r>
            <a:r>
              <a:rPr lang="en-US" dirty="0"/>
              <a:t>during the closures. Most of the Alexandria and Fairfax connectors routes work as feeder routes to WMATA metro. As a result, with the decrease in metro Rail ridership, these two systems decrease ridership as well.</a:t>
            </a:r>
          </a:p>
          <a:p>
            <a:endParaRPr lang="en-US" dirty="0"/>
          </a:p>
        </p:txBody>
      </p:sp>
      <p:sp>
        <p:nvSpPr>
          <p:cNvPr id="4" name="Slide Number Placeholder 3"/>
          <p:cNvSpPr>
            <a:spLocks noGrp="1"/>
          </p:cNvSpPr>
          <p:nvPr>
            <p:ph type="sldNum" sz="quarter" idx="10"/>
          </p:nvPr>
        </p:nvSpPr>
        <p:spPr/>
        <p:txBody>
          <a:bodyPr/>
          <a:lstStyle/>
          <a:p>
            <a:fld id="{47264556-5C7D-4B9B-B9B4-5E77FC9DAA2E}" type="slidenum">
              <a:rPr lang="en-US" smtClean="0"/>
              <a:t>10</a:t>
            </a:fld>
            <a:endParaRPr lang="en-US" dirty="0"/>
          </a:p>
        </p:txBody>
      </p:sp>
    </p:spTree>
    <p:extLst>
      <p:ext uri="{BB962C8B-B14F-4D97-AF65-F5344CB8AC3E}">
        <p14:creationId xmlns:p14="http://schemas.microsoft.com/office/powerpoint/2010/main" val="651326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 </a:t>
            </a:r>
            <a:endParaRPr lang="en-US" sz="1000" dirty="0"/>
          </a:p>
          <a:p>
            <a:pPr marL="171450" lvl="0" indent="-171450">
              <a:buFont typeface="Arial" panose="020B0604020202020204" pitchFamily="34" charset="0"/>
              <a:buChar char="•"/>
            </a:pPr>
            <a:r>
              <a:rPr lang="en-US" dirty="0"/>
              <a:t>We also received Bicycle and Pedestrian crossing data from Arlington County. </a:t>
            </a:r>
            <a:endParaRPr lang="en-US" sz="1000" dirty="0"/>
          </a:p>
          <a:p>
            <a:pPr marL="171450" lvl="0" indent="-171450">
              <a:buFont typeface="Arial" panose="020B0604020202020204" pitchFamily="34" charset="0"/>
              <a:buChar char="•"/>
            </a:pPr>
            <a:r>
              <a:rPr lang="en-US" dirty="0"/>
              <a:t>This map shows the Arlington County, Virginia.</a:t>
            </a:r>
            <a:endParaRPr lang="en-US" sz="1000" dirty="0"/>
          </a:p>
          <a:p>
            <a:pPr marL="171450" lvl="0" indent="-171450">
              <a:buFont typeface="Arial" panose="020B0604020202020204" pitchFamily="34" charset="0"/>
              <a:buChar char="•"/>
            </a:pPr>
            <a:r>
              <a:rPr lang="en-US" dirty="0"/>
              <a:t>The BLUE boxes show the bridge locations.</a:t>
            </a:r>
            <a:endParaRPr lang="en-US" sz="1000" dirty="0"/>
          </a:p>
          <a:p>
            <a:pPr marL="171450" lvl="0" indent="-171450">
              <a:buFont typeface="Arial" panose="020B0604020202020204" pitchFamily="34" charset="0"/>
              <a:buChar char="•"/>
            </a:pPr>
            <a:r>
              <a:rPr lang="en-US" dirty="0"/>
              <a:t>Automatic pedestrian and bicycle counters are located at many locations including the following four bridge crossings, as shown in the map: The bridges are:</a:t>
            </a:r>
            <a:endParaRPr lang="en-US" sz="1000" dirty="0"/>
          </a:p>
          <a:p>
            <a:pPr marL="628650" lvl="1" indent="-171450">
              <a:buFont typeface="Arial" panose="020B0604020202020204" pitchFamily="34" charset="0"/>
              <a:buChar char="•"/>
            </a:pPr>
            <a:r>
              <a:rPr lang="en-US" dirty="0"/>
              <a:t>Key bridge</a:t>
            </a:r>
            <a:endParaRPr lang="en-US" sz="1000" dirty="0"/>
          </a:p>
          <a:p>
            <a:pPr marL="628650" lvl="1" indent="-171450">
              <a:buFont typeface="Arial" panose="020B0604020202020204" pitchFamily="34" charset="0"/>
              <a:buChar char="•"/>
            </a:pPr>
            <a:r>
              <a:rPr lang="en-US" dirty="0"/>
              <a:t>Roosevelt Bridge</a:t>
            </a:r>
            <a:endParaRPr lang="en-US" sz="1000" dirty="0"/>
          </a:p>
          <a:p>
            <a:pPr marL="628650" lvl="1" indent="-171450">
              <a:buFont typeface="Arial" panose="020B0604020202020204" pitchFamily="34" charset="0"/>
              <a:buChar char="•"/>
            </a:pPr>
            <a:r>
              <a:rPr lang="en-US" dirty="0"/>
              <a:t>Arlington Memorial Bridge</a:t>
            </a:r>
            <a:endParaRPr lang="en-US" sz="1000" dirty="0"/>
          </a:p>
          <a:p>
            <a:pPr marL="628650" lvl="1" indent="-171450">
              <a:buFont typeface="Arial" panose="020B0604020202020204" pitchFamily="34" charset="0"/>
              <a:buChar char="•"/>
            </a:pPr>
            <a:r>
              <a:rPr lang="en-US" dirty="0"/>
              <a:t>14</a:t>
            </a:r>
            <a:r>
              <a:rPr lang="en-US" baseline="30000" dirty="0"/>
              <a:t>th</a:t>
            </a:r>
            <a:r>
              <a:rPr lang="en-US" dirty="0"/>
              <a:t> Street Bridge</a:t>
            </a:r>
            <a:endParaRPr lang="en-US" sz="1000" dirty="0"/>
          </a:p>
          <a:p>
            <a:pPr marL="628650" lvl="1"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7264556-5C7D-4B9B-B9B4-5E77FC9DAA2E}" type="slidenum">
              <a:rPr lang="en-US" smtClean="0"/>
              <a:t>11</a:t>
            </a:fld>
            <a:endParaRPr lang="en-US" dirty="0"/>
          </a:p>
        </p:txBody>
      </p:sp>
    </p:spTree>
    <p:extLst>
      <p:ext uri="{BB962C8B-B14F-4D97-AF65-F5344CB8AC3E}">
        <p14:creationId xmlns:p14="http://schemas.microsoft.com/office/powerpoint/2010/main" val="3480053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a:t>We downloaded </a:t>
            </a:r>
            <a:r>
              <a:rPr lang="en-US" dirty="0">
                <a:highlight>
                  <a:srgbClr val="FFFF00"/>
                </a:highlight>
              </a:rPr>
              <a:t>Capital Bikeshare data </a:t>
            </a:r>
            <a:r>
              <a:rPr lang="en-US" dirty="0"/>
              <a:t>for all the days during the surges.  </a:t>
            </a:r>
          </a:p>
          <a:p>
            <a:pPr marL="171450" indent="-171450">
              <a:buFont typeface="Wingdings" panose="05000000000000000000" pitchFamily="2" charset="2"/>
              <a:buChar char="§"/>
            </a:pPr>
            <a:endParaRPr lang="en-US" dirty="0"/>
          </a:p>
          <a:p>
            <a:pPr marL="171450" indent="-171450">
              <a:buFont typeface="Wingdings" panose="05000000000000000000" pitchFamily="2" charset="2"/>
              <a:buChar char="§"/>
            </a:pPr>
            <a:r>
              <a:rPr lang="en-US" dirty="0"/>
              <a:t>As mentioned earlier, we also obtained bicycle and pedestrian counts data on four river crossings from Virginia to Washington DC.  </a:t>
            </a:r>
          </a:p>
          <a:p>
            <a:pPr marL="171450" indent="-171450">
              <a:buFont typeface="Wingdings" panose="05000000000000000000" pitchFamily="2" charset="2"/>
              <a:buChar char="§"/>
            </a:pPr>
            <a:endParaRPr lang="en-US" dirty="0"/>
          </a:p>
          <a:p>
            <a:pPr marL="171450" indent="-171450">
              <a:buFont typeface="Wingdings" panose="05000000000000000000" pitchFamily="2" charset="2"/>
              <a:buChar char="§"/>
            </a:pPr>
            <a:r>
              <a:rPr lang="en-US" dirty="0">
                <a:highlight>
                  <a:srgbClr val="FFFF00"/>
                </a:highlight>
              </a:rPr>
              <a:t>Northern Virginia Transportation Commission (NVTC) </a:t>
            </a:r>
            <a:r>
              <a:rPr lang="en-US" dirty="0"/>
              <a:t>provided aggregate level data from all the agencies in Northern Virginia.</a:t>
            </a:r>
          </a:p>
          <a:p>
            <a:pPr marL="171450" indent="-171450">
              <a:buFont typeface="Wingdings" panose="05000000000000000000" pitchFamily="2" charset="2"/>
              <a:buChar char="§"/>
            </a:pPr>
            <a:endParaRPr lang="en-US" dirty="0"/>
          </a:p>
          <a:p>
            <a:pPr marL="171450" indent="-171450">
              <a:buFont typeface="Wingdings" panose="05000000000000000000" pitchFamily="2" charset="2"/>
              <a:buChar char="§"/>
            </a:pPr>
            <a:r>
              <a:rPr lang="en-US" dirty="0"/>
              <a:t>You can see here the Capital Bikeshare ridership went up during the closures.</a:t>
            </a:r>
          </a:p>
          <a:p>
            <a:pPr marL="171450" indent="-171450">
              <a:buFont typeface="Wingdings" panose="05000000000000000000" pitchFamily="2" charset="2"/>
              <a:buChar char="§"/>
            </a:pPr>
            <a:endParaRPr lang="en-US" dirty="0"/>
          </a:p>
          <a:p>
            <a:pPr marL="171450" indent="-171450">
              <a:buFont typeface="Wingdings" panose="05000000000000000000" pitchFamily="2" charset="2"/>
              <a:buChar char="§"/>
            </a:pPr>
            <a:r>
              <a:rPr lang="en-US" dirty="0"/>
              <a:t>The river crossing bikes and pedestrian also went up during the surges.</a:t>
            </a:r>
          </a:p>
          <a:p>
            <a:endParaRPr lang="en-US" dirty="0"/>
          </a:p>
        </p:txBody>
      </p:sp>
      <p:sp>
        <p:nvSpPr>
          <p:cNvPr id="4" name="Slide Number Placeholder 3"/>
          <p:cNvSpPr>
            <a:spLocks noGrp="1"/>
          </p:cNvSpPr>
          <p:nvPr>
            <p:ph type="sldNum" sz="quarter" idx="10"/>
          </p:nvPr>
        </p:nvSpPr>
        <p:spPr/>
        <p:txBody>
          <a:bodyPr/>
          <a:lstStyle/>
          <a:p>
            <a:fld id="{47264556-5C7D-4B9B-B9B4-5E77FC9DAA2E}" type="slidenum">
              <a:rPr lang="en-US" smtClean="0"/>
              <a:t>12</a:t>
            </a:fld>
            <a:endParaRPr lang="en-US" dirty="0"/>
          </a:p>
        </p:txBody>
      </p:sp>
    </p:spTree>
    <p:extLst>
      <p:ext uri="{BB962C8B-B14F-4D97-AF65-F5344CB8AC3E}">
        <p14:creationId xmlns:p14="http://schemas.microsoft.com/office/powerpoint/2010/main" val="3348949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We received speed data from FHWA’s National Performance Management Research Database for the BASE periods as well as for the Surge periods. </a:t>
            </a:r>
            <a:endParaRPr lang="en-US" sz="1000" dirty="0"/>
          </a:p>
          <a:p>
            <a:pPr marL="171450" lvl="0" indent="-171450">
              <a:buFont typeface="Arial" panose="020B0604020202020204" pitchFamily="34" charset="0"/>
              <a:buChar char="•"/>
            </a:pPr>
            <a:r>
              <a:rPr lang="en-US" dirty="0"/>
              <a:t>All the state DOT use the NPMR database for reliability and congestion related studies and work. </a:t>
            </a:r>
            <a:endParaRPr lang="en-US" sz="1000" dirty="0"/>
          </a:p>
          <a:p>
            <a:pPr marL="171450" lvl="0" indent="-171450">
              <a:buFont typeface="Arial" panose="020B0604020202020204" pitchFamily="34" charset="0"/>
              <a:buChar char="•"/>
            </a:pPr>
            <a:r>
              <a:rPr lang="en-US" dirty="0"/>
              <a:t>We analyzed speed data on the four bridges: They are: </a:t>
            </a:r>
            <a:endParaRPr lang="en-US" sz="1000" dirty="0"/>
          </a:p>
          <a:p>
            <a:pPr marL="628650" lvl="1" indent="-171450">
              <a:buFont typeface="Arial" panose="020B0604020202020204" pitchFamily="34" charset="0"/>
              <a:buChar char="•"/>
            </a:pPr>
            <a:r>
              <a:rPr lang="en-US" dirty="0"/>
              <a:t>Key bridge</a:t>
            </a:r>
            <a:endParaRPr lang="en-US" sz="1000" dirty="0"/>
          </a:p>
          <a:p>
            <a:pPr marL="628650" lvl="1" indent="-171450">
              <a:buFont typeface="Arial" panose="020B0604020202020204" pitchFamily="34" charset="0"/>
              <a:buChar char="•"/>
            </a:pPr>
            <a:r>
              <a:rPr lang="en-US" dirty="0"/>
              <a:t>Roosevelt Bridge</a:t>
            </a:r>
            <a:endParaRPr lang="en-US" sz="1000" dirty="0"/>
          </a:p>
          <a:p>
            <a:pPr marL="628650" lvl="1" indent="-171450">
              <a:buFont typeface="Arial" panose="020B0604020202020204" pitchFamily="34" charset="0"/>
              <a:buChar char="•"/>
            </a:pPr>
            <a:r>
              <a:rPr lang="en-US" dirty="0"/>
              <a:t>Arlington memorial Bridge</a:t>
            </a:r>
            <a:endParaRPr lang="en-US" sz="1000" dirty="0"/>
          </a:p>
          <a:p>
            <a:pPr marL="628650" lvl="1" indent="-171450">
              <a:buFont typeface="Arial" panose="020B0604020202020204" pitchFamily="34" charset="0"/>
              <a:buChar char="•"/>
            </a:pPr>
            <a:r>
              <a:rPr lang="en-US" dirty="0"/>
              <a:t>14</a:t>
            </a:r>
            <a:r>
              <a:rPr lang="en-US" baseline="30000" dirty="0"/>
              <a:t>th</a:t>
            </a:r>
            <a:r>
              <a:rPr lang="en-US" dirty="0"/>
              <a:t> Street bridge</a:t>
            </a:r>
            <a:endParaRPr lang="en-US" sz="1000" dirty="0"/>
          </a:p>
          <a:p>
            <a:pPr marL="171450" lvl="0" indent="-171450">
              <a:buFont typeface="Arial" panose="020B0604020202020204" pitchFamily="34" charset="0"/>
              <a:buChar char="•"/>
            </a:pPr>
            <a:r>
              <a:rPr lang="en-US" dirty="0"/>
              <a:t>Those of you are not familiar with the area; these four-river crossings are the main connecting points between Virginia and Washington DC.</a:t>
            </a:r>
            <a:endParaRPr lang="en-US" sz="1000" dirty="0"/>
          </a:p>
          <a:p>
            <a:pPr marL="171450" lvl="0" indent="-171450">
              <a:buFont typeface="Arial" panose="020B0604020202020204" pitchFamily="34" charset="0"/>
              <a:buChar char="•"/>
            </a:pPr>
            <a:r>
              <a:rPr lang="en-US" dirty="0"/>
              <a:t>We analyzed speed data on these four bridges.</a:t>
            </a:r>
            <a:endParaRPr lang="en-US" sz="1000" dirty="0"/>
          </a:p>
        </p:txBody>
      </p:sp>
      <p:sp>
        <p:nvSpPr>
          <p:cNvPr id="4" name="Slide Number Placeholder 3"/>
          <p:cNvSpPr>
            <a:spLocks noGrp="1"/>
          </p:cNvSpPr>
          <p:nvPr>
            <p:ph type="sldNum" sz="quarter" idx="10"/>
          </p:nvPr>
        </p:nvSpPr>
        <p:spPr/>
        <p:txBody>
          <a:bodyPr/>
          <a:lstStyle/>
          <a:p>
            <a:fld id="{47264556-5C7D-4B9B-B9B4-5E77FC9DAA2E}" type="slidenum">
              <a:rPr lang="en-US" smtClean="0"/>
              <a:t>13</a:t>
            </a:fld>
            <a:endParaRPr lang="en-US" dirty="0"/>
          </a:p>
        </p:txBody>
      </p:sp>
    </p:spTree>
    <p:extLst>
      <p:ext uri="{BB962C8B-B14F-4D97-AF65-F5344CB8AC3E}">
        <p14:creationId xmlns:p14="http://schemas.microsoft.com/office/powerpoint/2010/main" val="665996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This is the outcome of the speed data analysis.</a:t>
            </a:r>
          </a:p>
          <a:p>
            <a:pPr marL="171450" indent="-171450">
              <a:buFont typeface="Arial" panose="020B0604020202020204" pitchFamily="34" charset="0"/>
              <a:buChar char="•"/>
            </a:pPr>
            <a:r>
              <a:rPr lang="en-US" dirty="0"/>
              <a:t> </a:t>
            </a:r>
          </a:p>
          <a:p>
            <a:pPr marL="171450" lvl="0" indent="-171450">
              <a:buFont typeface="Arial" panose="020B0604020202020204" pitchFamily="34" charset="0"/>
              <a:buChar char="•"/>
            </a:pPr>
            <a:r>
              <a:rPr lang="en-US" dirty="0"/>
              <a:t>As you can see here, the speeds during the Surges are lower than the BASE.  </a:t>
            </a:r>
          </a:p>
          <a:p>
            <a:pPr marL="171450" indent="-171450">
              <a:buFont typeface="Arial" panose="020B0604020202020204" pitchFamily="34" charset="0"/>
              <a:buChar char="•"/>
            </a:pPr>
            <a:r>
              <a:rPr lang="en-US" dirty="0"/>
              <a:t> </a:t>
            </a:r>
          </a:p>
          <a:p>
            <a:pPr marL="171450" lvl="0" indent="-171450">
              <a:buFont typeface="Arial" panose="020B0604020202020204" pitchFamily="34" charset="0"/>
              <a:buChar char="•"/>
            </a:pPr>
            <a:r>
              <a:rPr lang="en-US" dirty="0"/>
              <a:t>The average reduction is 2.1mph.</a:t>
            </a:r>
          </a:p>
          <a:p>
            <a:pPr marL="171450" indent="-171450">
              <a:buFont typeface="Arial" panose="020B0604020202020204" pitchFamily="34" charset="0"/>
              <a:buChar char="•"/>
            </a:pPr>
            <a:r>
              <a:rPr lang="en-US" dirty="0"/>
              <a:t> </a:t>
            </a:r>
          </a:p>
          <a:p>
            <a:pPr marL="171450" lvl="0" indent="-171450">
              <a:buFont typeface="Arial" panose="020B0604020202020204" pitchFamily="34" charset="0"/>
              <a:buChar char="•"/>
            </a:pPr>
            <a:r>
              <a:rPr lang="en-US" dirty="0"/>
              <a:t>The maximum speed reduction is 5.2pmh during Surge #9</a:t>
            </a:r>
          </a:p>
          <a:p>
            <a:pPr marL="171450" indent="-171450">
              <a:buFont typeface="Arial" panose="020B0604020202020204" pitchFamily="34" charset="0"/>
              <a:buChar char="•"/>
            </a:pPr>
            <a:r>
              <a:rPr lang="en-US" dirty="0"/>
              <a:t> </a:t>
            </a:r>
          </a:p>
          <a:p>
            <a:pPr marL="171450" lvl="0" indent="-171450">
              <a:buFont typeface="Arial" panose="020B0604020202020204" pitchFamily="34" charset="0"/>
              <a:buChar char="•"/>
            </a:pPr>
            <a:r>
              <a:rPr lang="en-US" dirty="0"/>
              <a:t>Speeds decreased for all the Surges except #10.</a:t>
            </a:r>
          </a:p>
          <a:p>
            <a:pPr marL="171450" indent="-171450">
              <a:buFont typeface="Arial" panose="020B0604020202020204" pitchFamily="34" charset="0"/>
              <a:buChar char="•"/>
            </a:pPr>
            <a:r>
              <a:rPr lang="en-US" dirty="0"/>
              <a:t> </a:t>
            </a:r>
          </a:p>
          <a:p>
            <a:pPr marL="171450" lvl="0" indent="-171450">
              <a:buFont typeface="Arial" panose="020B0604020202020204" pitchFamily="34" charset="0"/>
              <a:buChar char="•"/>
            </a:pPr>
            <a:r>
              <a:rPr lang="en-US" dirty="0"/>
              <a:t>This is probably because of accidents or weather related impacts.</a:t>
            </a:r>
          </a:p>
        </p:txBody>
      </p:sp>
      <p:sp>
        <p:nvSpPr>
          <p:cNvPr id="4" name="Slide Number Placeholder 3"/>
          <p:cNvSpPr>
            <a:spLocks noGrp="1"/>
          </p:cNvSpPr>
          <p:nvPr>
            <p:ph type="sldNum" sz="quarter" idx="10"/>
          </p:nvPr>
        </p:nvSpPr>
        <p:spPr/>
        <p:txBody>
          <a:bodyPr/>
          <a:lstStyle/>
          <a:p>
            <a:fld id="{47264556-5C7D-4B9B-B9B4-5E77FC9DAA2E}" type="slidenum">
              <a:rPr lang="en-US" smtClean="0"/>
              <a:t>14</a:t>
            </a:fld>
            <a:endParaRPr lang="en-US" dirty="0"/>
          </a:p>
        </p:txBody>
      </p:sp>
    </p:spTree>
    <p:extLst>
      <p:ext uri="{BB962C8B-B14F-4D97-AF65-F5344CB8AC3E}">
        <p14:creationId xmlns:p14="http://schemas.microsoft.com/office/powerpoint/2010/main" val="3747777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We wanted to know the 24-hour speed distribution on a specific location and decided to use the I-395 speed data.</a:t>
            </a:r>
          </a:p>
          <a:p>
            <a:pPr marL="171450" lvl="0" indent="-171450">
              <a:buFont typeface="Arial" panose="020B0604020202020204" pitchFamily="34" charset="0"/>
              <a:buChar char="•"/>
            </a:pPr>
            <a:r>
              <a:rPr lang="en-US" dirty="0"/>
              <a:t>Figure shows NB and SB peak period speeds.</a:t>
            </a:r>
          </a:p>
          <a:p>
            <a:pPr marL="171450" lvl="0" indent="-171450">
              <a:buFont typeface="Arial" panose="020B0604020202020204" pitchFamily="34" charset="0"/>
              <a:buChar char="•"/>
            </a:pPr>
            <a:r>
              <a:rPr lang="en-US" dirty="0"/>
              <a:t>The RED lines are the speed during the Surges and DARK BLUE color line is the Base period speed. </a:t>
            </a:r>
          </a:p>
          <a:p>
            <a:pPr marL="171450" lvl="0" indent="-171450">
              <a:buFont typeface="Arial" panose="020B0604020202020204" pitchFamily="34" charset="0"/>
              <a:buChar char="•"/>
            </a:pPr>
            <a:r>
              <a:rPr lang="en-US" dirty="0"/>
              <a:t>Left graph shows PM Peak speed coming from DC.  Right graph shows AM Peak speed going to DC. </a:t>
            </a:r>
          </a:p>
          <a:p>
            <a:pPr marL="171450" lvl="0" indent="-171450">
              <a:buFont typeface="Arial" panose="020B0604020202020204" pitchFamily="34" charset="0"/>
              <a:buChar char="•"/>
            </a:pPr>
            <a:r>
              <a:rPr lang="en-US" dirty="0"/>
              <a:t>Average speed during the Surges are consistently lower during the surges.</a:t>
            </a:r>
          </a:p>
          <a:p>
            <a:pPr marL="171450" lvl="0" indent="-171450">
              <a:buFont typeface="Arial" panose="020B0604020202020204" pitchFamily="34" charset="0"/>
              <a:buChar char="•"/>
            </a:pPr>
            <a:r>
              <a:rPr lang="en-US" dirty="0"/>
              <a:t>Impact on Peak periods are more than off-peaks</a:t>
            </a:r>
          </a:p>
        </p:txBody>
      </p:sp>
      <p:sp>
        <p:nvSpPr>
          <p:cNvPr id="4" name="Slide Number Placeholder 3"/>
          <p:cNvSpPr>
            <a:spLocks noGrp="1"/>
          </p:cNvSpPr>
          <p:nvPr>
            <p:ph type="sldNum" sz="quarter" idx="10"/>
          </p:nvPr>
        </p:nvSpPr>
        <p:spPr/>
        <p:txBody>
          <a:bodyPr/>
          <a:lstStyle/>
          <a:p>
            <a:fld id="{47264556-5C7D-4B9B-B9B4-5E77FC9DAA2E}" type="slidenum">
              <a:rPr lang="en-US" smtClean="0"/>
              <a:t>15</a:t>
            </a:fld>
            <a:endParaRPr lang="en-US" dirty="0"/>
          </a:p>
        </p:txBody>
      </p:sp>
    </p:spTree>
    <p:extLst>
      <p:ext uri="{BB962C8B-B14F-4D97-AF65-F5344CB8AC3E}">
        <p14:creationId xmlns:p14="http://schemas.microsoft.com/office/powerpoint/2010/main" val="3320805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We obtained traffic count data from Virginia DOT</a:t>
            </a:r>
          </a:p>
          <a:p>
            <a:pPr marL="171450" lvl="0" indent="-171450">
              <a:buFont typeface="Arial" panose="020B0604020202020204" pitchFamily="34" charset="0"/>
              <a:buChar char="•"/>
            </a:pPr>
            <a:r>
              <a:rPr lang="en-US" dirty="0"/>
              <a:t>We could not find the traffic volume data on the four bridges mentioned earlier. </a:t>
            </a:r>
          </a:p>
          <a:p>
            <a:pPr marL="171450" lvl="0" indent="-171450">
              <a:buFont typeface="Arial" panose="020B0604020202020204" pitchFamily="34" charset="0"/>
              <a:buChar char="•"/>
            </a:pPr>
            <a:r>
              <a:rPr lang="en-US" dirty="0"/>
              <a:t>The locations shown in the map are the nearest locations we were able to receive traffic count data from VA DOT.</a:t>
            </a:r>
          </a:p>
          <a:p>
            <a:pPr marL="171450" lvl="0" indent="-171450">
              <a:buFont typeface="Arial" panose="020B0604020202020204" pitchFamily="34" charset="0"/>
              <a:buChar char="•"/>
            </a:pPr>
            <a:r>
              <a:rPr lang="en-US" dirty="0"/>
              <a:t>Locations are on I-66, I-395, US-50, US-29 and other roadways going to and from DC. </a:t>
            </a:r>
          </a:p>
          <a:p>
            <a:pPr marL="171450" lvl="0" indent="-171450">
              <a:buFont typeface="Arial" panose="020B0604020202020204" pitchFamily="34" charset="0"/>
              <a:buChar char="•"/>
            </a:pPr>
            <a:r>
              <a:rPr lang="en-US" dirty="0"/>
              <a:t>We received data for the Surge and Base periods.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7264556-5C7D-4B9B-B9B4-5E77FC9DAA2E}" type="slidenum">
              <a:rPr lang="en-US" smtClean="0"/>
              <a:t>16</a:t>
            </a:fld>
            <a:endParaRPr lang="en-US" dirty="0"/>
          </a:p>
        </p:txBody>
      </p:sp>
    </p:spTree>
    <p:extLst>
      <p:ext uri="{BB962C8B-B14F-4D97-AF65-F5344CB8AC3E}">
        <p14:creationId xmlns:p14="http://schemas.microsoft.com/office/powerpoint/2010/main" val="3445022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Weekday traffic volumes increase during the surges are shown here.  </a:t>
            </a:r>
          </a:p>
          <a:p>
            <a:pPr marL="171450" lvl="0" indent="-171450">
              <a:buFont typeface="Arial" panose="020B0604020202020204" pitchFamily="34" charset="0"/>
              <a:buChar char="•"/>
            </a:pPr>
            <a:r>
              <a:rPr lang="en-US" dirty="0"/>
              <a:t>Percent traffic volume increase varies with a maximum increase of 7.5%</a:t>
            </a:r>
          </a:p>
          <a:p>
            <a:pPr marL="171450" lvl="0" indent="-171450">
              <a:buFont typeface="Arial" panose="020B0604020202020204" pitchFamily="34" charset="0"/>
              <a:buChar char="•"/>
            </a:pPr>
            <a:r>
              <a:rPr lang="en-US" dirty="0"/>
              <a:t>The average increase is 2.5%</a:t>
            </a:r>
          </a:p>
          <a:p>
            <a:pPr marL="171450" lvl="0" indent="-171450">
              <a:buFont typeface="Arial" panose="020B0604020202020204" pitchFamily="34" charset="0"/>
              <a:buChar char="•"/>
            </a:pPr>
            <a:r>
              <a:rPr lang="en-US" dirty="0"/>
              <a:t>Volume decreased during the Surge #10. This is probably due to accidents or weather-related impacts.</a:t>
            </a:r>
          </a:p>
        </p:txBody>
      </p:sp>
      <p:sp>
        <p:nvSpPr>
          <p:cNvPr id="4" name="Slide Number Placeholder 3"/>
          <p:cNvSpPr>
            <a:spLocks noGrp="1"/>
          </p:cNvSpPr>
          <p:nvPr>
            <p:ph type="sldNum" sz="quarter" idx="10"/>
          </p:nvPr>
        </p:nvSpPr>
        <p:spPr/>
        <p:txBody>
          <a:bodyPr/>
          <a:lstStyle/>
          <a:p>
            <a:fld id="{47264556-5C7D-4B9B-B9B4-5E77FC9DAA2E}" type="slidenum">
              <a:rPr lang="en-US" smtClean="0"/>
              <a:t>17</a:t>
            </a:fld>
            <a:endParaRPr lang="en-US" dirty="0"/>
          </a:p>
        </p:txBody>
      </p:sp>
    </p:spTree>
    <p:extLst>
      <p:ext uri="{BB962C8B-B14F-4D97-AF65-F5344CB8AC3E}">
        <p14:creationId xmlns:p14="http://schemas.microsoft.com/office/powerpoint/2010/main" val="1984262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This slide shows the traffic volumes over the 24 hour period. </a:t>
            </a:r>
          </a:p>
          <a:p>
            <a:pPr marL="171450" lvl="0" indent="-171450">
              <a:buFont typeface="Arial" panose="020B0604020202020204" pitchFamily="34" charset="0"/>
              <a:buChar char="•"/>
            </a:pPr>
            <a:r>
              <a:rPr lang="en-US" dirty="0"/>
              <a:t>Like speed data, we analyzed the traffic volume on I-395.</a:t>
            </a:r>
          </a:p>
          <a:p>
            <a:pPr marL="171450" lvl="0" indent="-171450">
              <a:buFont typeface="Arial" panose="020B0604020202020204" pitchFamily="34" charset="0"/>
              <a:buChar char="•"/>
            </a:pPr>
            <a:r>
              <a:rPr lang="en-US" dirty="0"/>
              <a:t> Red line shows one year before and blue line shows during the surges. </a:t>
            </a:r>
          </a:p>
          <a:p>
            <a:pPr marL="171450" lvl="0" indent="-171450">
              <a:buFont typeface="Arial" panose="020B0604020202020204" pitchFamily="34" charset="0"/>
              <a:buChar char="•"/>
            </a:pPr>
            <a:r>
              <a:rPr lang="en-US" dirty="0"/>
              <a:t>During peak period volumes are higher, but during off-peak they are very much the same.</a:t>
            </a:r>
          </a:p>
          <a:p>
            <a:pPr marL="171450" lvl="0" indent="-171450">
              <a:buFont typeface="Arial" panose="020B0604020202020204" pitchFamily="34" charset="0"/>
              <a:buChar char="•"/>
            </a:pPr>
            <a:r>
              <a:rPr lang="en-US" dirty="0"/>
              <a:t>Both traffic volumes and travel times were increased on the I-395 location.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7264556-5C7D-4B9B-B9B4-5E77FC9DAA2E}" type="slidenum">
              <a:rPr lang="en-US" smtClean="0"/>
              <a:t>18</a:t>
            </a:fld>
            <a:endParaRPr lang="en-US" dirty="0"/>
          </a:p>
        </p:txBody>
      </p:sp>
    </p:spTree>
    <p:extLst>
      <p:ext uri="{BB962C8B-B14F-4D97-AF65-F5344CB8AC3E}">
        <p14:creationId xmlns:p14="http://schemas.microsoft.com/office/powerpoint/2010/main" val="1989160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We gathered Annual Average Weekday Traffic (AAWT) volumes on the Maryland Highways from their websites. </a:t>
            </a:r>
          </a:p>
          <a:p>
            <a:pPr marL="171450" lvl="0" indent="-171450">
              <a:buFont typeface="Arial" panose="020B0604020202020204" pitchFamily="34" charset="0"/>
              <a:buChar char="•"/>
            </a:pPr>
            <a:r>
              <a:rPr lang="en-US" dirty="0"/>
              <a:t>These are the count locations shown in the map.  </a:t>
            </a:r>
          </a:p>
          <a:p>
            <a:pPr marL="171450" lvl="0" indent="-171450">
              <a:buFont typeface="Arial" panose="020B0604020202020204" pitchFamily="34" charset="0"/>
              <a:buChar char="•"/>
            </a:pPr>
            <a:r>
              <a:rPr lang="en-US" dirty="0"/>
              <a:t>We compared 2016 AAWT with the 2015 AAWT at the key locations. </a:t>
            </a:r>
          </a:p>
          <a:p>
            <a:pPr marL="171450" lvl="0" indent="-171450">
              <a:buFont typeface="Arial" panose="020B0604020202020204" pitchFamily="34" charset="0"/>
              <a:buChar char="•"/>
            </a:pPr>
            <a:r>
              <a:rPr lang="en-US" dirty="0"/>
              <a:t>We selected more than 50 locations entering towards DC from MD and summarized the volumes. </a:t>
            </a:r>
          </a:p>
          <a:p>
            <a:pPr marL="171450" lvl="0" indent="-171450">
              <a:buFont typeface="Arial" panose="020B0604020202020204" pitchFamily="34" charset="0"/>
              <a:buChar char="•"/>
            </a:pPr>
            <a:r>
              <a:rPr lang="en-US" dirty="0"/>
              <a:t>Those red dots are the locations we used the traffic counts.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7264556-5C7D-4B9B-B9B4-5E77FC9DAA2E}" type="slidenum">
              <a:rPr lang="en-US" smtClean="0"/>
              <a:t>19</a:t>
            </a:fld>
            <a:endParaRPr lang="en-US" dirty="0"/>
          </a:p>
        </p:txBody>
      </p:sp>
    </p:spTree>
    <p:extLst>
      <p:ext uri="{BB962C8B-B14F-4D97-AF65-F5344CB8AC3E}">
        <p14:creationId xmlns:p14="http://schemas.microsoft.com/office/powerpoint/2010/main" val="2930146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solidFill>
                  <a:schemeClr val="tx1">
                    <a:lumMod val="95000"/>
                    <a:lumOff val="5000"/>
                  </a:schemeClr>
                </a:solidFill>
              </a:rPr>
              <a:t>MAP-21 </a:t>
            </a:r>
            <a:r>
              <a:rPr lang="en-US" b="1" dirty="0">
                <a:solidFill>
                  <a:schemeClr val="tx1">
                    <a:lumMod val="95000"/>
                    <a:lumOff val="5000"/>
                  </a:schemeClr>
                </a:solidFill>
                <a:highlight>
                  <a:srgbClr val="FFFF00"/>
                </a:highlight>
              </a:rPr>
              <a:t>(Moving Ahead for Progress in 21</a:t>
            </a:r>
            <a:r>
              <a:rPr lang="en-US" b="1" baseline="30000" dirty="0">
                <a:solidFill>
                  <a:schemeClr val="tx1">
                    <a:lumMod val="95000"/>
                    <a:lumOff val="5000"/>
                  </a:schemeClr>
                </a:solidFill>
                <a:highlight>
                  <a:srgbClr val="FFFF00"/>
                </a:highlight>
              </a:rPr>
              <a:t>st</a:t>
            </a:r>
            <a:r>
              <a:rPr lang="en-US" b="1" dirty="0">
                <a:solidFill>
                  <a:schemeClr val="tx1">
                    <a:lumMod val="95000"/>
                    <a:lumOff val="5000"/>
                  </a:schemeClr>
                </a:solidFill>
                <a:highlight>
                  <a:srgbClr val="FFFF00"/>
                </a:highlight>
              </a:rPr>
              <a:t> Century, Surface Transportation Bill, Signed by President Obama in July 6, 2012)</a:t>
            </a:r>
            <a:r>
              <a:rPr lang="en-US" dirty="0">
                <a:solidFill>
                  <a:schemeClr val="tx1">
                    <a:lumMod val="95000"/>
                    <a:lumOff val="5000"/>
                  </a:schemeClr>
                </a:solidFill>
              </a:rPr>
              <a:t> requires implementation of performance based approach to transportation planning. </a:t>
            </a:r>
          </a:p>
          <a:p>
            <a:pPr marL="171450" indent="-171450">
              <a:buFont typeface="Arial" panose="020B0604020202020204" pitchFamily="34" charset="0"/>
              <a:buChar char="•"/>
            </a:pPr>
            <a:endParaRPr lang="en-US" dirty="0">
              <a:solidFill>
                <a:schemeClr val="tx1">
                  <a:lumMod val="95000"/>
                  <a:lumOff val="5000"/>
                </a:schemeClr>
              </a:solidFill>
            </a:endParaRPr>
          </a:p>
          <a:p>
            <a:pPr marL="171450" indent="-171450">
              <a:buFont typeface="Arial" panose="020B0604020202020204" pitchFamily="34" charset="0"/>
              <a:buChar char="•"/>
            </a:pPr>
            <a:r>
              <a:rPr lang="en-US" dirty="0">
                <a:solidFill>
                  <a:schemeClr val="tx1">
                    <a:lumMod val="95000"/>
                    <a:lumOff val="5000"/>
                  </a:schemeClr>
                </a:solidFill>
              </a:rPr>
              <a:t>It</a:t>
            </a:r>
            <a:r>
              <a:rPr lang="en-US" dirty="0"/>
              <a:t> includes </a:t>
            </a:r>
            <a:r>
              <a:rPr lang="en-US" dirty="0">
                <a:solidFill>
                  <a:schemeClr val="tx1">
                    <a:lumMod val="95000"/>
                    <a:lumOff val="5000"/>
                  </a:schemeClr>
                </a:solidFill>
                <a:highlight>
                  <a:srgbClr val="EB8C00"/>
                </a:highlight>
              </a:rPr>
              <a:t>transportation system reliability, congestion, asset management and state of good repair, in addition to safety, environmental benefits and freight</a:t>
            </a:r>
            <a:r>
              <a:rPr lang="en-US" dirty="0">
                <a:solidFill>
                  <a:schemeClr val="tx1">
                    <a:lumMod val="95000"/>
                    <a:lumOff val="5000"/>
                  </a:schemeClr>
                </a:solidFill>
              </a:rPr>
              <a:t>.</a:t>
            </a:r>
          </a:p>
          <a:p>
            <a:pPr marL="171450" indent="-171450">
              <a:buFont typeface="Arial" panose="020B0604020202020204" pitchFamily="34" charset="0"/>
              <a:buChar char="•"/>
            </a:pPr>
            <a:endParaRPr lang="en-US" dirty="0">
              <a:solidFill>
                <a:schemeClr val="tx1">
                  <a:lumMod val="95000"/>
                  <a:lumOff val="5000"/>
                </a:schemeClr>
              </a:solidFill>
            </a:endParaRPr>
          </a:p>
          <a:p>
            <a:pPr marL="171450" indent="-171450">
              <a:buFont typeface="Arial" panose="020B0604020202020204" pitchFamily="34" charset="0"/>
              <a:buChar char="•"/>
            </a:pPr>
            <a:r>
              <a:rPr lang="en-US" dirty="0">
                <a:solidFill>
                  <a:schemeClr val="tx1">
                    <a:lumMod val="95000"/>
                    <a:lumOff val="5000"/>
                  </a:schemeClr>
                </a:solidFill>
              </a:rPr>
              <a:t>Our goal is to evaluate - </a:t>
            </a:r>
            <a:r>
              <a:rPr lang="en-US" dirty="0">
                <a:solidFill>
                  <a:schemeClr val="tx1">
                    <a:lumMod val="95000"/>
                    <a:lumOff val="5000"/>
                  </a:schemeClr>
                </a:solidFill>
                <a:highlight>
                  <a:srgbClr val="FFFF00"/>
                </a:highlight>
              </a:rPr>
              <a:t>whether transit state of good repair impact transportation system reliability and congestion on the highway system and other modes?</a:t>
            </a:r>
          </a:p>
          <a:p>
            <a:pPr marL="171450" indent="-171450">
              <a:buFont typeface="Arial" panose="020B0604020202020204" pitchFamily="34" charset="0"/>
              <a:buChar char="•"/>
            </a:pPr>
            <a:endParaRPr lang="en-US" dirty="0">
              <a:solidFill>
                <a:schemeClr val="tx1">
                  <a:lumMod val="95000"/>
                  <a:lumOff val="5000"/>
                </a:schemeClr>
              </a:solidFill>
            </a:endParaRPr>
          </a:p>
          <a:p>
            <a:pPr marL="171450" indent="-171450">
              <a:buFont typeface="Arial" panose="020B0604020202020204" pitchFamily="34" charset="0"/>
              <a:buChar char="•"/>
            </a:pPr>
            <a:r>
              <a:rPr lang="en-US" dirty="0">
                <a:solidFill>
                  <a:schemeClr val="tx1">
                    <a:lumMod val="95000"/>
                    <a:lumOff val="5000"/>
                  </a:schemeClr>
                </a:solidFill>
              </a:rPr>
              <a:t>The </a:t>
            </a:r>
            <a:r>
              <a:rPr lang="en-US" dirty="0">
                <a:solidFill>
                  <a:srgbClr val="FF0000"/>
                </a:solidFill>
              </a:rPr>
              <a:t>WMATA </a:t>
            </a:r>
            <a:r>
              <a:rPr lang="en-US" dirty="0" err="1">
                <a:solidFill>
                  <a:srgbClr val="FF0000"/>
                </a:solidFill>
              </a:rPr>
              <a:t>SafeTrack</a:t>
            </a:r>
            <a:r>
              <a:rPr lang="en-US" dirty="0">
                <a:solidFill>
                  <a:srgbClr val="FF0000"/>
                </a:solidFill>
              </a:rPr>
              <a:t> closures </a:t>
            </a:r>
            <a:r>
              <a:rPr lang="en-US" dirty="0">
                <a:solidFill>
                  <a:schemeClr val="tx1">
                    <a:lumMod val="95000"/>
                    <a:lumOff val="5000"/>
                  </a:schemeClr>
                </a:solidFill>
              </a:rPr>
              <a:t>provided an opportunity to  assess transportation system reliability and congestion during transit system changes.</a:t>
            </a:r>
          </a:p>
        </p:txBody>
      </p:sp>
      <p:sp>
        <p:nvSpPr>
          <p:cNvPr id="4" name="Slide Number Placeholder 3"/>
          <p:cNvSpPr>
            <a:spLocks noGrp="1"/>
          </p:cNvSpPr>
          <p:nvPr>
            <p:ph type="sldNum" sz="quarter" idx="10"/>
          </p:nvPr>
        </p:nvSpPr>
        <p:spPr/>
        <p:txBody>
          <a:bodyPr/>
          <a:lstStyle/>
          <a:p>
            <a:fld id="{47264556-5C7D-4B9B-B9B4-5E77FC9DAA2E}" type="slidenum">
              <a:rPr lang="en-US" smtClean="0"/>
              <a:t>2</a:t>
            </a:fld>
            <a:endParaRPr lang="en-US" dirty="0"/>
          </a:p>
        </p:txBody>
      </p:sp>
    </p:spTree>
    <p:extLst>
      <p:ext uri="{BB962C8B-B14F-4D97-AF65-F5344CB8AC3E}">
        <p14:creationId xmlns:p14="http://schemas.microsoft.com/office/powerpoint/2010/main" val="29220368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Volume difference from 2015 to 2016 are shown by roadway types.</a:t>
            </a:r>
          </a:p>
          <a:p>
            <a:pPr marL="171450" lvl="0" indent="-171450">
              <a:buFont typeface="Arial" panose="020B0604020202020204" pitchFamily="34" charset="0"/>
              <a:buChar char="•"/>
            </a:pPr>
            <a:r>
              <a:rPr lang="en-US" dirty="0"/>
              <a:t>As you can see, almost all the roadway classes have increased traffic from 2015 to 2016. </a:t>
            </a:r>
          </a:p>
          <a:p>
            <a:pPr marL="171450" lvl="0" indent="-171450">
              <a:buFont typeface="Arial" panose="020B0604020202020204" pitchFamily="34" charset="0"/>
              <a:buChar char="•"/>
            </a:pPr>
            <a:r>
              <a:rPr lang="en-US" dirty="0"/>
              <a:t>Average increase is more than 2%.</a:t>
            </a:r>
          </a:p>
        </p:txBody>
      </p:sp>
      <p:sp>
        <p:nvSpPr>
          <p:cNvPr id="4" name="Slide Number Placeholder 3"/>
          <p:cNvSpPr>
            <a:spLocks noGrp="1"/>
          </p:cNvSpPr>
          <p:nvPr>
            <p:ph type="sldNum" sz="quarter" idx="10"/>
          </p:nvPr>
        </p:nvSpPr>
        <p:spPr/>
        <p:txBody>
          <a:bodyPr/>
          <a:lstStyle/>
          <a:p>
            <a:fld id="{47264556-5C7D-4B9B-B9B4-5E77FC9DAA2E}" type="slidenum">
              <a:rPr lang="en-US" smtClean="0"/>
              <a:t>20</a:t>
            </a:fld>
            <a:endParaRPr lang="en-US" dirty="0"/>
          </a:p>
        </p:txBody>
      </p:sp>
    </p:spTree>
    <p:extLst>
      <p:ext uri="{BB962C8B-B14F-4D97-AF65-F5344CB8AC3E}">
        <p14:creationId xmlns:p14="http://schemas.microsoft.com/office/powerpoint/2010/main" val="17555717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Let’s summarize the information we gathered so far</a:t>
            </a:r>
          </a:p>
          <a:p>
            <a:pPr marL="171450" lvl="0" indent="-171450">
              <a:buFont typeface="Arial" panose="020B0604020202020204" pitchFamily="34" charset="0"/>
              <a:buChar char="•"/>
            </a:pPr>
            <a:r>
              <a:rPr lang="en-US" dirty="0"/>
              <a:t>Because of the </a:t>
            </a:r>
            <a:r>
              <a:rPr lang="en-US" dirty="0" err="1"/>
              <a:t>Safetrack</a:t>
            </a:r>
            <a:r>
              <a:rPr lang="en-US" dirty="0"/>
              <a:t> Impact, the average Metrorail riders decrease is 68,800, which is about 10% of the total daily ridership</a:t>
            </a:r>
          </a:p>
          <a:p>
            <a:pPr marL="171450" lvl="0" indent="-171450">
              <a:buFont typeface="Arial" panose="020B0604020202020204" pitchFamily="34" charset="0"/>
              <a:buChar char="•"/>
            </a:pPr>
            <a:r>
              <a:rPr lang="en-US" dirty="0"/>
              <a:t>Average Metro bus riders on parallel routes are increased by 1,100</a:t>
            </a:r>
          </a:p>
          <a:p>
            <a:pPr marL="171450" lvl="0" indent="-171450">
              <a:buFont typeface="Arial" panose="020B0604020202020204" pitchFamily="34" charset="0"/>
              <a:buChar char="•"/>
            </a:pPr>
            <a:r>
              <a:rPr lang="en-US" dirty="0"/>
              <a:t>Arlington Transit ridership increased by 1,500</a:t>
            </a:r>
          </a:p>
          <a:p>
            <a:pPr marL="171450" lvl="0" indent="-171450">
              <a:buFont typeface="Arial" panose="020B0604020202020204" pitchFamily="34" charset="0"/>
              <a:buChar char="•"/>
            </a:pPr>
            <a:r>
              <a:rPr lang="en-US" dirty="0"/>
              <a:t>VRE riders increased by 1,350</a:t>
            </a:r>
          </a:p>
          <a:p>
            <a:pPr marL="171450" lvl="0" indent="-171450">
              <a:buFont typeface="Arial" panose="020B0604020202020204" pitchFamily="34" charset="0"/>
              <a:buChar char="•"/>
            </a:pPr>
            <a:r>
              <a:rPr lang="en-US" dirty="0"/>
              <a:t>Highway traffic volumes increased by 11,000 (in Virginia area). </a:t>
            </a:r>
          </a:p>
          <a:p>
            <a:pPr marL="171450" lvl="0" indent="-171450">
              <a:buFont typeface="Arial" panose="020B0604020202020204" pitchFamily="34" charset="0"/>
              <a:buChar char="•"/>
            </a:pPr>
            <a:r>
              <a:rPr lang="en-US" dirty="0"/>
              <a:t>Highway traffic volume increased by 13,000 in Maryland area</a:t>
            </a:r>
          </a:p>
          <a:p>
            <a:pPr marL="171450" lvl="0" indent="-171450">
              <a:buFont typeface="Arial" panose="020B0604020202020204" pitchFamily="34" charset="0"/>
              <a:buChar char="•"/>
            </a:pPr>
            <a:r>
              <a:rPr lang="en-US" dirty="0"/>
              <a:t>Capital Bikeshare increased by 950</a:t>
            </a:r>
          </a:p>
          <a:p>
            <a:pPr marL="171450" lvl="0" indent="-171450">
              <a:buFont typeface="Arial" panose="020B0604020202020204" pitchFamily="34" charset="0"/>
              <a:buChar char="•"/>
            </a:pPr>
            <a:r>
              <a:rPr lang="en-US" dirty="0"/>
              <a:t>Pedestrian and Bicycle in Arlington by 900</a:t>
            </a:r>
          </a:p>
          <a:p>
            <a:pPr marL="171450" lvl="0" indent="-171450">
              <a:buFont typeface="Arial" panose="020B0604020202020204" pitchFamily="34" charset="0"/>
              <a:buChar char="•"/>
            </a:pPr>
            <a:r>
              <a:rPr lang="en-US" dirty="0"/>
              <a:t>If we add these numbers, the total becomes about half of the 68,800</a:t>
            </a:r>
          </a:p>
          <a:p>
            <a:pPr marL="171450" lvl="0" indent="-171450">
              <a:buFont typeface="Arial" panose="020B0604020202020204" pitchFamily="34" charset="0"/>
              <a:buChar char="•"/>
            </a:pPr>
            <a:r>
              <a:rPr lang="en-US" dirty="0"/>
              <a:t>Out of 68,800 riders reduction on Metrorail, we know about half of them. So, what happened to the remaining half? Did they telework, carpooled, took some sort of leave of absence? </a:t>
            </a:r>
          </a:p>
          <a:p>
            <a:pPr marL="171450" lvl="0" indent="-171450">
              <a:buFont typeface="Arial" panose="020B0604020202020204" pitchFamily="34" charset="0"/>
              <a:buChar char="•"/>
            </a:pPr>
            <a:r>
              <a:rPr lang="en-US" dirty="0"/>
              <a:t>We don’t know</a:t>
            </a:r>
          </a:p>
          <a:p>
            <a:pPr marL="171450" lvl="0" indent="-171450">
              <a:buFont typeface="Arial" panose="020B0604020202020204" pitchFamily="34" charset="0"/>
              <a:buChar char="•"/>
            </a:pPr>
            <a:r>
              <a:rPr lang="en-US" dirty="0"/>
              <a:t>In the next couple of slides, we will show a route specific analysis</a:t>
            </a:r>
          </a:p>
          <a:p>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7264556-5C7D-4B9B-B9B4-5E77FC9DAA2E}" type="slidenum">
              <a:rPr lang="en-US" smtClean="0"/>
              <a:t>21</a:t>
            </a:fld>
            <a:endParaRPr lang="en-US" dirty="0"/>
          </a:p>
        </p:txBody>
      </p:sp>
    </p:spTree>
    <p:extLst>
      <p:ext uri="{BB962C8B-B14F-4D97-AF65-F5344CB8AC3E}">
        <p14:creationId xmlns:p14="http://schemas.microsoft.com/office/powerpoint/2010/main" val="18009736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Surges #1 and #5 are in the same location between EFC and Ballston. This location is in western part of the system, in Virginia. </a:t>
            </a:r>
            <a:endParaRPr lang="en-US" sz="1000" dirty="0"/>
          </a:p>
          <a:p>
            <a:pPr marL="171450" lvl="0" indent="-171450">
              <a:buFont typeface="Arial" panose="020B0604020202020204" pitchFamily="34" charset="0"/>
              <a:buChar char="•"/>
            </a:pPr>
            <a:r>
              <a:rPr lang="en-US" dirty="0"/>
              <a:t>We wanted to evaluate the single tracking at this location more carefully.</a:t>
            </a:r>
            <a:endParaRPr lang="en-US" sz="1000" dirty="0"/>
          </a:p>
          <a:p>
            <a:pPr marL="171450" lvl="0" indent="-171450">
              <a:buFont typeface="Arial" panose="020B0604020202020204" pitchFamily="34" charset="0"/>
              <a:buChar char="•"/>
            </a:pPr>
            <a:r>
              <a:rPr lang="en-US" dirty="0"/>
              <a:t>Both Sliver line and Orange Line pass through this segment. </a:t>
            </a:r>
            <a:endParaRPr lang="en-US" sz="1000" dirty="0"/>
          </a:p>
          <a:p>
            <a:pPr marL="171450" lvl="0" indent="-171450">
              <a:buFont typeface="Arial" panose="020B0604020202020204" pitchFamily="34" charset="0"/>
              <a:buChar char="•"/>
            </a:pPr>
            <a:r>
              <a:rPr lang="en-US" dirty="0"/>
              <a:t>We divided Lines from Ballston to the end of the Silver and Orange lines into three segments.</a:t>
            </a:r>
            <a:endParaRPr lang="en-US" sz="1000" dirty="0"/>
          </a:p>
          <a:p>
            <a:pPr marL="628650" lvl="1" indent="-171450">
              <a:buFont typeface="Arial" panose="020B0604020202020204" pitchFamily="34" charset="0"/>
              <a:buChar char="•"/>
            </a:pPr>
            <a:r>
              <a:rPr lang="en-US" dirty="0"/>
              <a:t>Orange and Silver combined</a:t>
            </a:r>
            <a:endParaRPr lang="en-US" sz="1000" dirty="0"/>
          </a:p>
          <a:p>
            <a:pPr marL="628650" lvl="1" indent="-171450">
              <a:buFont typeface="Arial" panose="020B0604020202020204" pitchFamily="34" charset="0"/>
              <a:buChar char="•"/>
            </a:pPr>
            <a:r>
              <a:rPr lang="en-US" dirty="0"/>
              <a:t>Orange only portion</a:t>
            </a:r>
            <a:endParaRPr lang="en-US" sz="1000" dirty="0"/>
          </a:p>
          <a:p>
            <a:pPr marL="628650" lvl="1" indent="-171450">
              <a:buFont typeface="Arial" panose="020B0604020202020204" pitchFamily="34" charset="0"/>
              <a:buChar char="•"/>
            </a:pPr>
            <a:r>
              <a:rPr lang="en-US" dirty="0"/>
              <a:t>Silver only portion</a:t>
            </a:r>
            <a:endParaRPr lang="en-US" sz="1000" dirty="0"/>
          </a:p>
          <a:p>
            <a:pPr marL="171450" indent="-171450">
              <a:buFont typeface="Arial" panose="020B0604020202020204" pitchFamily="34" charset="0"/>
              <a:buChar char="•"/>
            </a:pPr>
            <a:r>
              <a:rPr lang="en-US" dirty="0"/>
              <a:t> </a:t>
            </a:r>
            <a:endParaRPr lang="en-US" sz="1000" dirty="0"/>
          </a:p>
          <a:p>
            <a:pPr marL="171450" lvl="0" indent="-171450">
              <a:buFont typeface="Arial" panose="020B0604020202020204" pitchFamily="34" charset="0"/>
              <a:buChar char="•"/>
            </a:pPr>
            <a:r>
              <a:rPr lang="en-US" dirty="0"/>
              <a:t>Reductions in all three segments are proportionate. The yellow bar is the Base, Green bar is during the Surges and the RED bar is the delta between two periods.</a:t>
            </a:r>
            <a:endParaRPr lang="en-US" sz="1000" dirty="0"/>
          </a:p>
          <a:p>
            <a:pPr marL="171450" lvl="0" indent="-171450">
              <a:buFont typeface="Arial" panose="020B0604020202020204" pitchFamily="34" charset="0"/>
              <a:buChar char="•"/>
            </a:pPr>
            <a:r>
              <a:rPr lang="en-US" dirty="0"/>
              <a:t>There are three main parallel roadways to this segment. They are: I-66, US-50, and US-29.</a:t>
            </a:r>
            <a:endParaRPr lang="en-US" sz="1000" dirty="0"/>
          </a:p>
          <a:p>
            <a:pPr marL="171450" lvl="0" indent="-171450">
              <a:buFont typeface="Arial" panose="020B0604020202020204" pitchFamily="34" charset="0"/>
              <a:buChar char="•"/>
            </a:pPr>
            <a:r>
              <a:rPr lang="en-US" dirty="0"/>
              <a:t>We analyzed traffic conditions during these periods</a:t>
            </a:r>
            <a:endParaRPr lang="en-US" sz="1000" dirty="0"/>
          </a:p>
        </p:txBody>
      </p:sp>
      <p:sp>
        <p:nvSpPr>
          <p:cNvPr id="4" name="Slide Number Placeholder 3"/>
          <p:cNvSpPr>
            <a:spLocks noGrp="1"/>
          </p:cNvSpPr>
          <p:nvPr>
            <p:ph type="sldNum" sz="quarter" idx="10"/>
          </p:nvPr>
        </p:nvSpPr>
        <p:spPr/>
        <p:txBody>
          <a:bodyPr/>
          <a:lstStyle/>
          <a:p>
            <a:fld id="{47264556-5C7D-4B9B-B9B4-5E77FC9DAA2E}" type="slidenum">
              <a:rPr lang="en-US" smtClean="0"/>
              <a:t>22</a:t>
            </a:fld>
            <a:endParaRPr lang="en-US" dirty="0"/>
          </a:p>
        </p:txBody>
      </p:sp>
    </p:spTree>
    <p:extLst>
      <p:ext uri="{BB962C8B-B14F-4D97-AF65-F5344CB8AC3E}">
        <p14:creationId xmlns:p14="http://schemas.microsoft.com/office/powerpoint/2010/main" val="30151735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You can see here, the increase in I-66 East Bound is around 514; US-29 increase is about 204; US50 increase is 437</a:t>
            </a:r>
          </a:p>
          <a:p>
            <a:pPr marL="171450" lvl="0" indent="-171450">
              <a:buFont typeface="Arial" panose="020B0604020202020204" pitchFamily="34" charset="0"/>
              <a:buChar char="•"/>
            </a:pPr>
            <a:r>
              <a:rPr lang="en-US" dirty="0"/>
              <a:t>Total I would say about 2,000; considering I-66 HOV only traffic during the peak periods.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7264556-5C7D-4B9B-B9B4-5E77FC9DAA2E}" type="slidenum">
              <a:rPr lang="en-US" smtClean="0"/>
              <a:t>23</a:t>
            </a:fld>
            <a:endParaRPr lang="en-US" dirty="0"/>
          </a:p>
        </p:txBody>
      </p:sp>
    </p:spTree>
    <p:extLst>
      <p:ext uri="{BB962C8B-B14F-4D97-AF65-F5344CB8AC3E}">
        <p14:creationId xmlns:p14="http://schemas.microsoft.com/office/powerpoint/2010/main" val="15173637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This slide shows the possible distribution of decreased riders from Metrorail to other modes. </a:t>
            </a:r>
            <a:endParaRPr lang="en-US" sz="1000" dirty="0"/>
          </a:p>
          <a:p>
            <a:pPr marL="628650" lvl="1" indent="-171450">
              <a:buFont typeface="Arial" panose="020B0604020202020204" pitchFamily="34" charset="0"/>
              <a:buChar char="•"/>
            </a:pPr>
            <a:r>
              <a:rPr lang="en-US" dirty="0"/>
              <a:t>About 9% utilized Metro Bus</a:t>
            </a:r>
            <a:endParaRPr lang="en-US" sz="1000" dirty="0"/>
          </a:p>
          <a:p>
            <a:pPr marL="628650" lvl="1" indent="-171450">
              <a:buFont typeface="Arial" panose="020B0604020202020204" pitchFamily="34" charset="0"/>
              <a:buChar char="•"/>
            </a:pPr>
            <a:r>
              <a:rPr lang="en-US" dirty="0"/>
              <a:t>About 5% used VRE</a:t>
            </a:r>
            <a:endParaRPr lang="en-US" sz="1000" dirty="0"/>
          </a:p>
          <a:p>
            <a:pPr marL="628650" lvl="1" indent="-171450">
              <a:buFont typeface="Arial" panose="020B0604020202020204" pitchFamily="34" charset="0"/>
              <a:buChar char="•"/>
            </a:pPr>
            <a:r>
              <a:rPr lang="en-US" dirty="0"/>
              <a:t>About 11% used Arlington Transit</a:t>
            </a:r>
            <a:endParaRPr lang="en-US" sz="1000" dirty="0"/>
          </a:p>
          <a:p>
            <a:pPr marL="628650" lvl="1" indent="-171450">
              <a:buFont typeface="Arial" panose="020B0604020202020204" pitchFamily="34" charset="0"/>
              <a:buChar char="•"/>
            </a:pPr>
            <a:r>
              <a:rPr lang="en-US" dirty="0"/>
              <a:t>About 6% walked or biked and crossed the rivers</a:t>
            </a:r>
            <a:endParaRPr lang="en-US" sz="1000" dirty="0"/>
          </a:p>
          <a:p>
            <a:pPr marL="628650" lvl="1" indent="-171450">
              <a:buFont typeface="Arial" panose="020B0604020202020204" pitchFamily="34" charset="0"/>
              <a:buChar char="•"/>
            </a:pPr>
            <a:r>
              <a:rPr lang="en-US" dirty="0"/>
              <a:t>About 15% switched to auto</a:t>
            </a:r>
            <a:endParaRPr lang="en-US" sz="1000" dirty="0"/>
          </a:p>
          <a:p>
            <a:pPr marL="628650" lvl="1" indent="-171450">
              <a:buFont typeface="Arial" panose="020B0604020202020204" pitchFamily="34" charset="0"/>
              <a:buChar char="•"/>
            </a:pPr>
            <a:r>
              <a:rPr lang="en-US" dirty="0"/>
              <a:t>About 53% unknown</a:t>
            </a:r>
            <a:endParaRPr lang="en-US" sz="1000" dirty="0"/>
          </a:p>
          <a:p>
            <a:pPr marL="171450" indent="-171450">
              <a:buFont typeface="Arial" panose="020B0604020202020204" pitchFamily="34" charset="0"/>
              <a:buChar char="•"/>
            </a:pPr>
            <a:r>
              <a:rPr lang="en-US" dirty="0"/>
              <a:t> </a:t>
            </a:r>
            <a:endParaRPr lang="en-US" sz="1000" dirty="0"/>
          </a:p>
          <a:p>
            <a:pPr marL="171450" lvl="0" indent="-171450">
              <a:buFont typeface="Arial" panose="020B0604020202020204" pitchFamily="34" charset="0"/>
              <a:buChar char="•"/>
            </a:pPr>
            <a:r>
              <a:rPr lang="en-US" dirty="0"/>
              <a:t>As you can see, about half of the riders are not counted.  The rest half is spread to other modes including VRE, Arlington transit, WMATA Bus, and parallel highways</a:t>
            </a:r>
            <a:endParaRPr lang="en-US" sz="1000" dirty="0"/>
          </a:p>
          <a:p>
            <a:pPr marL="171450" lvl="0" indent="-171450">
              <a:buFont typeface="Arial" panose="020B0604020202020204" pitchFamily="34" charset="0"/>
              <a:buChar char="•"/>
            </a:pPr>
            <a:r>
              <a:rPr lang="en-US" dirty="0"/>
              <a:t>When we analyzed the entire system, we also found that about 50% of the reduced riders are not accounted for. </a:t>
            </a:r>
            <a:endParaRPr lang="en-US" sz="1000" dirty="0"/>
          </a:p>
          <a:p>
            <a:pPr marL="171450" lvl="0" indent="-171450">
              <a:buFont typeface="Arial" panose="020B0604020202020204" pitchFamily="34" charset="0"/>
              <a:buChar char="•"/>
            </a:pPr>
            <a:r>
              <a:rPr lang="en-US" dirty="0"/>
              <a:t>So, in the systemwide analysis we know about the half of the </a:t>
            </a:r>
            <a:r>
              <a:rPr lang="en-US" dirty="0" err="1"/>
              <a:t>metrorail</a:t>
            </a:r>
            <a:r>
              <a:rPr lang="en-US" dirty="0"/>
              <a:t> reduced riders. </a:t>
            </a:r>
            <a:endParaRPr lang="en-US" sz="1000" dirty="0"/>
          </a:p>
          <a:p>
            <a:pPr marL="171450" lvl="0" indent="-171450">
              <a:buFont typeface="Arial" panose="020B0604020202020204" pitchFamily="34" charset="0"/>
              <a:buChar char="•"/>
            </a:pPr>
            <a:r>
              <a:rPr lang="en-US" dirty="0"/>
              <a:t>In the corridor specific analysis we also know about half of the reduced riders.</a:t>
            </a:r>
            <a:endParaRPr lang="en-US" sz="1000" dirty="0"/>
          </a:p>
          <a:p>
            <a:pPr marL="171450" lvl="0" indent="-171450">
              <a:buFont typeface="Arial" panose="020B0604020202020204" pitchFamily="34" charset="0"/>
              <a:buChar char="•"/>
            </a:pPr>
            <a:r>
              <a:rPr lang="en-US" dirty="0"/>
              <a:t>NOW THE QUESTION IS WHERE DID THE REMAINING HALF GO??</a:t>
            </a:r>
            <a:endParaRPr lang="en-US" sz="1000" dirty="0"/>
          </a:p>
          <a:p>
            <a:pPr marL="171450" lvl="0" indent="-171450">
              <a:buFont typeface="Arial" panose="020B0604020202020204" pitchFamily="34" charset="0"/>
              <a:buChar char="•"/>
            </a:pPr>
            <a:r>
              <a:rPr lang="en-US" dirty="0"/>
              <a:t>Did they telework?? Carpooled?? Took some sort of leave??</a:t>
            </a:r>
            <a:endParaRPr lang="en-US" sz="1000" dirty="0"/>
          </a:p>
          <a:p>
            <a:pPr marL="171450" lvl="0" indent="-171450">
              <a:buFont typeface="Arial" panose="020B0604020202020204" pitchFamily="34" charset="0"/>
              <a:buChar char="•"/>
            </a:pPr>
            <a:r>
              <a:rPr lang="en-US" dirty="0"/>
              <a:t>THIS IS THE BIG QUESTION and we don’t’ know the answer yet.</a:t>
            </a:r>
            <a:endParaRPr lang="en-US" sz="1000" dirty="0"/>
          </a:p>
        </p:txBody>
      </p:sp>
      <p:sp>
        <p:nvSpPr>
          <p:cNvPr id="4" name="Slide Number Placeholder 3"/>
          <p:cNvSpPr>
            <a:spLocks noGrp="1"/>
          </p:cNvSpPr>
          <p:nvPr>
            <p:ph type="sldNum" sz="quarter" idx="10"/>
          </p:nvPr>
        </p:nvSpPr>
        <p:spPr/>
        <p:txBody>
          <a:bodyPr/>
          <a:lstStyle/>
          <a:p>
            <a:fld id="{47264556-5C7D-4B9B-B9B4-5E77FC9DAA2E}" type="slidenum">
              <a:rPr lang="en-US" smtClean="0"/>
              <a:t>24</a:t>
            </a:fld>
            <a:endParaRPr lang="en-US" dirty="0"/>
          </a:p>
        </p:txBody>
      </p:sp>
    </p:spTree>
    <p:extLst>
      <p:ext uri="{BB962C8B-B14F-4D97-AF65-F5344CB8AC3E}">
        <p14:creationId xmlns:p14="http://schemas.microsoft.com/office/powerpoint/2010/main" val="2271896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We recently </a:t>
            </a:r>
            <a:r>
              <a:rPr lang="en-US" dirty="0">
                <a:highlight>
                  <a:srgbClr val="FFFF00"/>
                </a:highlight>
              </a:rPr>
              <a:t>received Rail ridership data one year after the surges </a:t>
            </a:r>
            <a:r>
              <a:rPr lang="en-US" dirty="0"/>
              <a:t>for the months up to February 2018.</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We averaged the ridership data for one year after the </a:t>
            </a:r>
            <a:r>
              <a:rPr lang="en-US" dirty="0">
                <a:highlight>
                  <a:srgbClr val="FFFF00"/>
                </a:highlight>
              </a:rPr>
              <a:t>surge #s 4 to 12.</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It can be seen here that the ridership number are higher from 2016, but did not go back to the BASE level. </a:t>
            </a:r>
          </a:p>
        </p:txBody>
      </p:sp>
      <p:sp>
        <p:nvSpPr>
          <p:cNvPr id="4" name="Slide Number Placeholder 3"/>
          <p:cNvSpPr>
            <a:spLocks noGrp="1"/>
          </p:cNvSpPr>
          <p:nvPr>
            <p:ph type="sldNum" sz="quarter" idx="10"/>
          </p:nvPr>
        </p:nvSpPr>
        <p:spPr/>
        <p:txBody>
          <a:bodyPr/>
          <a:lstStyle/>
          <a:p>
            <a:fld id="{47264556-5C7D-4B9B-B9B4-5E77FC9DAA2E}" type="slidenum">
              <a:rPr lang="en-US" smtClean="0"/>
              <a:t>25</a:t>
            </a:fld>
            <a:endParaRPr lang="en-US" dirty="0"/>
          </a:p>
        </p:txBody>
      </p:sp>
    </p:spTree>
    <p:extLst>
      <p:ext uri="{BB962C8B-B14F-4D97-AF65-F5344CB8AC3E}">
        <p14:creationId xmlns:p14="http://schemas.microsoft.com/office/powerpoint/2010/main" val="1540371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814388"/>
            <a:ext cx="6197600" cy="348615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Let’s summarize our analysis before we open for questions</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highlight>
                  <a:srgbClr val="EB8C00"/>
                </a:highlight>
              </a:rPr>
              <a:t>Metrorail state of good repair improves system reliability and reduces congestion on the highway system.</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highlight>
                  <a:srgbClr val="FFFF00"/>
                </a:highlight>
              </a:rPr>
              <a:t>During the surges</a:t>
            </a:r>
            <a:r>
              <a:rPr lang="en-US" dirty="0">
                <a:highlight>
                  <a:srgbClr val="EB8C00"/>
                </a:highlight>
              </a:rPr>
              <a:t>, freeway vehicle counts increased and highway travel times decreased.</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highlight>
                  <a:srgbClr val="FFFF00"/>
                </a:highlight>
              </a:rPr>
              <a:t>Approximately half of the reduced Metrorail riders switched to auto, Metrobus, VRE, Arlington Transit, bike and pedestrian modes during the surges.</a:t>
            </a:r>
          </a:p>
        </p:txBody>
      </p:sp>
      <p:sp>
        <p:nvSpPr>
          <p:cNvPr id="4" name="Slide Number Placeholder 3"/>
          <p:cNvSpPr>
            <a:spLocks noGrp="1"/>
          </p:cNvSpPr>
          <p:nvPr>
            <p:ph type="sldNum" sz="quarter" idx="10"/>
          </p:nvPr>
        </p:nvSpPr>
        <p:spPr/>
        <p:txBody>
          <a:bodyPr/>
          <a:lstStyle/>
          <a:p>
            <a:fld id="{47264556-5C7D-4B9B-B9B4-5E77FC9DAA2E}" type="slidenum">
              <a:rPr lang="en-US" smtClean="0"/>
              <a:t>26</a:t>
            </a:fld>
            <a:endParaRPr lang="en-US" dirty="0"/>
          </a:p>
        </p:txBody>
      </p:sp>
    </p:spTree>
    <p:extLst>
      <p:ext uri="{BB962C8B-B14F-4D97-AF65-F5344CB8AC3E}">
        <p14:creationId xmlns:p14="http://schemas.microsoft.com/office/powerpoint/2010/main" val="14722105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dirty="0"/>
          </a:p>
        </p:txBody>
      </p:sp>
      <p:sp>
        <p:nvSpPr>
          <p:cNvPr id="5" name="Slide Image Placeholder 4"/>
          <p:cNvSpPr>
            <a:spLocks noGrp="1" noRot="1" noChangeAspect="1"/>
          </p:cNvSpPr>
          <p:nvPr>
            <p:ph type="sldImg"/>
          </p:nvPr>
        </p:nvSpPr>
        <p:spPr>
          <a:xfrm>
            <a:off x="406400" y="696913"/>
            <a:ext cx="6197600" cy="3486150"/>
          </a:xfrm>
        </p:spPr>
      </p:sp>
    </p:spTree>
    <p:extLst>
      <p:ext uri="{BB962C8B-B14F-4D97-AF65-F5344CB8AC3E}">
        <p14:creationId xmlns:p14="http://schemas.microsoft.com/office/powerpoint/2010/main" val="4248225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You might be wondering </a:t>
            </a:r>
            <a:r>
              <a:rPr lang="en-US" dirty="0">
                <a:highlight>
                  <a:srgbClr val="EB8C00"/>
                </a:highlight>
              </a:rPr>
              <a:t>– why it is called </a:t>
            </a:r>
            <a:r>
              <a:rPr lang="en-US" dirty="0" err="1">
                <a:highlight>
                  <a:srgbClr val="EB8C00"/>
                </a:highlight>
              </a:rPr>
              <a:t>SafeTrack</a:t>
            </a:r>
            <a:r>
              <a:rPr lang="en-US" dirty="0"/>
              <a:t>?</a:t>
            </a:r>
          </a:p>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err="1">
                <a:highlight>
                  <a:srgbClr val="EB8C00"/>
                </a:highlight>
              </a:rPr>
              <a:t>SafeTrack</a:t>
            </a:r>
            <a:r>
              <a:rPr lang="en-US" dirty="0">
                <a:highlight>
                  <a:srgbClr val="EB8C00"/>
                </a:highlight>
              </a:rPr>
              <a:t> is an accelerated track work plan to address safety recommendations</a:t>
            </a:r>
            <a:r>
              <a:rPr lang="en-US" dirty="0"/>
              <a:t>; and rehabilitate the Metrorail system to improve safety and reliability. Through </a:t>
            </a:r>
            <a:r>
              <a:rPr lang="en-US" dirty="0" err="1"/>
              <a:t>SafeTrack</a:t>
            </a:r>
            <a:r>
              <a:rPr lang="en-US" dirty="0"/>
              <a:t>, Metro completes three years worth of work in one year. The plan significantly expanded repair time on weeknights, weekends and midday hours.</a:t>
            </a:r>
          </a:p>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There </a:t>
            </a:r>
            <a:r>
              <a:rPr lang="en-US" dirty="0">
                <a:highlight>
                  <a:srgbClr val="EB8C00"/>
                </a:highlight>
              </a:rPr>
              <a:t>were sixteen </a:t>
            </a:r>
            <a:r>
              <a:rPr lang="en-US" dirty="0" err="1">
                <a:highlight>
                  <a:srgbClr val="EB8C00"/>
                </a:highlight>
              </a:rPr>
              <a:t>SafeTrack</a:t>
            </a:r>
            <a:r>
              <a:rPr lang="en-US" dirty="0">
                <a:highlight>
                  <a:srgbClr val="EB8C00"/>
                </a:highlight>
              </a:rPr>
              <a:t> </a:t>
            </a:r>
            <a:r>
              <a:rPr lang="en-US" dirty="0"/>
              <a:t>surges during the period </a:t>
            </a:r>
            <a:r>
              <a:rPr lang="en-US" dirty="0">
                <a:highlight>
                  <a:srgbClr val="EB8C00"/>
                </a:highlight>
              </a:rPr>
              <a:t>from June 4</a:t>
            </a:r>
            <a:r>
              <a:rPr lang="en-US" dirty="0"/>
              <a:t>, 2016 to June 25, 2017. Some of the surges were single tracking and some of them were complete shutdown of the segments. The surges varied from 7 days to 42 days.</a:t>
            </a:r>
          </a:p>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For example, </a:t>
            </a:r>
            <a:r>
              <a:rPr lang="en-US" dirty="0">
                <a:highlight>
                  <a:srgbClr val="EB8C00"/>
                </a:highlight>
              </a:rPr>
              <a:t>Surge #1 as you can see here is a single tracking from EFC to Ballston, started on June 4 and ended on June 16 of 2016; for 13 days</a:t>
            </a:r>
            <a:r>
              <a:rPr lang="en-US" dirty="0"/>
              <a:t>. It affected Orange and Silver lines.</a:t>
            </a:r>
          </a:p>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Similarly, surge #2 is for 16 days from June 18 to July 3</a:t>
            </a:r>
            <a:r>
              <a:rPr lang="en-US" baseline="30000" dirty="0"/>
              <a:t>rd. </a:t>
            </a:r>
            <a:r>
              <a:rPr lang="en-US" dirty="0"/>
              <a:t>It is a segment shutdown from Eastern Market to Minnesota Ave and Benning Road. Orange, Blue and Silver lines are affected due to this shutdown.</a:t>
            </a:r>
            <a:r>
              <a:rPr lang="en-US" baseline="30000" dirty="0"/>
              <a:t> </a:t>
            </a:r>
            <a:endParaRPr lang="en-US" dirty="0"/>
          </a:p>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This slide shows all the dates, line names and locations.</a:t>
            </a:r>
          </a:p>
          <a:p>
            <a:pPr marL="171450" indent="-171450">
              <a:buFont typeface="Wingdings" panose="05000000000000000000" pitchFamily="2" charset="2"/>
              <a:buChar char="§"/>
            </a:pPr>
            <a:endParaRPr lang="en-US" dirty="0"/>
          </a:p>
          <a:p>
            <a:endParaRPr lang="en-US" dirty="0"/>
          </a:p>
        </p:txBody>
      </p:sp>
      <p:sp>
        <p:nvSpPr>
          <p:cNvPr id="4" name="Slide Number Placeholder 3"/>
          <p:cNvSpPr>
            <a:spLocks noGrp="1"/>
          </p:cNvSpPr>
          <p:nvPr>
            <p:ph type="sldNum" sz="quarter" idx="10"/>
          </p:nvPr>
        </p:nvSpPr>
        <p:spPr/>
        <p:txBody>
          <a:bodyPr/>
          <a:lstStyle/>
          <a:p>
            <a:fld id="{47264556-5C7D-4B9B-B9B4-5E77FC9DAA2E}" type="slidenum">
              <a:rPr lang="en-US" smtClean="0"/>
              <a:t>3</a:t>
            </a:fld>
            <a:endParaRPr lang="en-US" dirty="0"/>
          </a:p>
        </p:txBody>
      </p:sp>
    </p:spTree>
    <p:extLst>
      <p:ext uri="{BB962C8B-B14F-4D97-AF65-F5344CB8AC3E}">
        <p14:creationId xmlns:p14="http://schemas.microsoft.com/office/powerpoint/2010/main" val="3268666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This slide shows the locations of the closures in graphical format. </a:t>
            </a:r>
          </a:p>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The </a:t>
            </a:r>
            <a:r>
              <a:rPr lang="en-US" dirty="0">
                <a:highlight>
                  <a:srgbClr val="EB8C00"/>
                </a:highlight>
              </a:rPr>
              <a:t>RED Circles are SINGLE TRACKING </a:t>
            </a:r>
            <a:r>
              <a:rPr lang="en-US" dirty="0"/>
              <a:t>locations, and </a:t>
            </a:r>
          </a:p>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the </a:t>
            </a:r>
            <a:r>
              <a:rPr lang="en-US" dirty="0">
                <a:highlight>
                  <a:srgbClr val="EB8C00"/>
                </a:highlight>
              </a:rPr>
              <a:t>GREEN Circles are SEGMENT SHUTDOWN </a:t>
            </a:r>
            <a:r>
              <a:rPr lang="en-US" dirty="0"/>
              <a:t>locations</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In the </a:t>
            </a:r>
            <a:r>
              <a:rPr lang="en-US" dirty="0">
                <a:highlight>
                  <a:srgbClr val="EB8C00"/>
                </a:highlight>
              </a:rPr>
              <a:t>center</a:t>
            </a:r>
            <a:r>
              <a:rPr lang="en-US" dirty="0"/>
              <a:t> you can see the District of Columbia</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Left side is </a:t>
            </a:r>
            <a:r>
              <a:rPr lang="en-US" dirty="0">
                <a:highlight>
                  <a:srgbClr val="EB8C00"/>
                </a:highlight>
              </a:rPr>
              <a:t>VA</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Right and UP show </a:t>
            </a:r>
            <a:r>
              <a:rPr lang="en-US" dirty="0">
                <a:highlight>
                  <a:srgbClr val="EB8C00"/>
                </a:highlight>
              </a:rPr>
              <a:t>MD</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You can see </a:t>
            </a:r>
            <a:r>
              <a:rPr lang="en-US" dirty="0">
                <a:highlight>
                  <a:srgbClr val="EB8C00"/>
                </a:highlight>
              </a:rPr>
              <a:t>MARC lines</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highlight>
                  <a:srgbClr val="EB8C00"/>
                </a:highlight>
              </a:rPr>
              <a:t>VRE lines </a:t>
            </a:r>
            <a:r>
              <a:rPr lang="en-US" dirty="0"/>
              <a:t>as well</a:t>
            </a:r>
          </a:p>
          <a:p>
            <a:endParaRPr lang="en-US" dirty="0"/>
          </a:p>
        </p:txBody>
      </p:sp>
      <p:sp>
        <p:nvSpPr>
          <p:cNvPr id="4" name="Slide Number Placeholder 3"/>
          <p:cNvSpPr>
            <a:spLocks noGrp="1"/>
          </p:cNvSpPr>
          <p:nvPr>
            <p:ph type="sldNum" sz="quarter" idx="10"/>
          </p:nvPr>
        </p:nvSpPr>
        <p:spPr/>
        <p:txBody>
          <a:bodyPr/>
          <a:lstStyle/>
          <a:p>
            <a:fld id="{47264556-5C7D-4B9B-B9B4-5E77FC9DAA2E}" type="slidenum">
              <a:rPr lang="en-US" smtClean="0"/>
              <a:t>4</a:t>
            </a:fld>
            <a:endParaRPr lang="en-US" dirty="0"/>
          </a:p>
        </p:txBody>
      </p:sp>
    </p:spTree>
    <p:extLst>
      <p:ext uri="{BB962C8B-B14F-4D97-AF65-F5344CB8AC3E}">
        <p14:creationId xmlns:p14="http://schemas.microsoft.com/office/powerpoint/2010/main" val="3059350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701040" y="4452442"/>
            <a:ext cx="5608320" cy="4183380"/>
          </a:xfrm>
        </p:spPr>
        <p:txBody>
          <a:bodyPr/>
          <a:lstStyle/>
          <a:p>
            <a:pPr marL="171450" lvl="0" indent="-171450">
              <a:buFont typeface="Arial" panose="020B0604020202020204" pitchFamily="34" charset="0"/>
              <a:buChar char="•"/>
            </a:pPr>
            <a:r>
              <a:rPr lang="en-US" dirty="0"/>
              <a:t>First we identified the </a:t>
            </a:r>
            <a:r>
              <a:rPr lang="en-US" dirty="0">
                <a:highlight>
                  <a:srgbClr val="EB8C00"/>
                </a:highlight>
              </a:rPr>
              <a:t>BASE PERIODs </a:t>
            </a:r>
            <a:r>
              <a:rPr lang="en-US" dirty="0"/>
              <a:t>for the analysis. </a:t>
            </a:r>
          </a:p>
          <a:p>
            <a:pPr marL="171450" lvl="0" indent="-171450">
              <a:buFont typeface="Arial" panose="020B0604020202020204" pitchFamily="34" charset="0"/>
              <a:buChar char="•"/>
            </a:pPr>
            <a:r>
              <a:rPr lang="en-US" dirty="0"/>
              <a:t>Since this is a year-long process which includes 16 closures with various lengths; after going through the daily ridership numbers for the entire year, we decided that it would be better to compare the ridership numbers during the closures with the ridership number on one year prior days. </a:t>
            </a:r>
          </a:p>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For example, the first </a:t>
            </a:r>
            <a:r>
              <a:rPr lang="en-US" dirty="0" err="1"/>
              <a:t>SafeTrack</a:t>
            </a:r>
            <a:r>
              <a:rPr lang="en-US" dirty="0"/>
              <a:t> Closures were in June 2016. For this closure, the BASE PERIOD is the same days in June 2015.</a:t>
            </a:r>
            <a:r>
              <a:rPr lang="en-US" b="1" dirty="0"/>
              <a:t> </a:t>
            </a:r>
            <a:endParaRPr lang="en-US" dirty="0"/>
          </a:p>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We </a:t>
            </a:r>
            <a:r>
              <a:rPr lang="en-US" dirty="0">
                <a:highlight>
                  <a:srgbClr val="EB8C00"/>
                </a:highlight>
              </a:rPr>
              <a:t>received data for the entire </a:t>
            </a:r>
            <a:r>
              <a:rPr lang="en-US" b="1" u="sng" dirty="0" err="1">
                <a:highlight>
                  <a:srgbClr val="EB8C00"/>
                </a:highlight>
              </a:rPr>
              <a:t>SafeTrack</a:t>
            </a:r>
            <a:r>
              <a:rPr lang="en-US" dirty="0">
                <a:highlight>
                  <a:srgbClr val="EB8C00"/>
                </a:highlight>
              </a:rPr>
              <a:t> closure periods and the BASE periods</a:t>
            </a:r>
          </a:p>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highlight>
                  <a:srgbClr val="EB8C00"/>
                </a:highlight>
              </a:rPr>
              <a:t>We used three mid-week (Tuesday-Thursday) data </a:t>
            </a:r>
            <a:r>
              <a:rPr lang="en-US" dirty="0"/>
              <a:t>for all the analyses. In the next slide, I will explain why we chose middle three days.</a:t>
            </a:r>
          </a:p>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We averaged the changes across the </a:t>
            </a:r>
            <a:r>
              <a:rPr lang="en-US" dirty="0" err="1"/>
              <a:t>SafeTrack</a:t>
            </a:r>
            <a:r>
              <a:rPr lang="en-US" dirty="0"/>
              <a:t> Surge days.</a:t>
            </a:r>
          </a:p>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We then compared the data to determine the level of increase/decrease from the Base to the Surge Periods.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264556-5C7D-4B9B-B9B4-5E77FC9DAA2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3941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This slide shows the ridership #s in all seven days of the weeks for Surges #1 and #2</a:t>
            </a:r>
          </a:p>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As shown in the figure, weekends riders are much lower than the weekday riders</a:t>
            </a:r>
          </a:p>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and within the weekdays, Monday and Friday numbers are lower than the three days in the middle of the week.  Middle three days’ ridership numbers are very much similar. </a:t>
            </a:r>
          </a:p>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Surge #1 started on June 4 SATURDAY and ended on June 16, THURSDAY.  We used ridership data for June 7-9 (Tuesday, Wednesday, and Thursday) and for June 14-16 (Tuesday, Wednesday, and Thursday), as shown in RED BARS.  </a:t>
            </a:r>
          </a:p>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Similarly, Surge #2 started on June 18 and ended on July 3</a:t>
            </a:r>
            <a:r>
              <a:rPr lang="en-US" baseline="30000" dirty="0"/>
              <a:t>rd</a:t>
            </a:r>
            <a:r>
              <a:rPr lang="en-US" dirty="0"/>
              <a:t>. We used data for three middle days from two weeks, as shown here, in YELLOW BARS. </a:t>
            </a:r>
          </a:p>
          <a:p>
            <a:endParaRPr lang="en-US" dirty="0"/>
          </a:p>
        </p:txBody>
      </p:sp>
      <p:sp>
        <p:nvSpPr>
          <p:cNvPr id="4" name="Slide Number Placeholder 3"/>
          <p:cNvSpPr>
            <a:spLocks noGrp="1"/>
          </p:cNvSpPr>
          <p:nvPr>
            <p:ph type="sldNum" sz="quarter" idx="10"/>
          </p:nvPr>
        </p:nvSpPr>
        <p:spPr/>
        <p:txBody>
          <a:bodyPr/>
          <a:lstStyle/>
          <a:p>
            <a:fld id="{47264556-5C7D-4B9B-B9B4-5E77FC9DAA2E}" type="slidenum">
              <a:rPr lang="en-US" smtClean="0"/>
              <a:t>6</a:t>
            </a:fld>
            <a:endParaRPr lang="en-US" dirty="0"/>
          </a:p>
        </p:txBody>
      </p:sp>
    </p:spTree>
    <p:extLst>
      <p:ext uri="{BB962C8B-B14F-4D97-AF65-F5344CB8AC3E}">
        <p14:creationId xmlns:p14="http://schemas.microsoft.com/office/powerpoint/2010/main" val="211944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8300" y="685800"/>
            <a:ext cx="6197600" cy="348615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highlight>
                  <a:srgbClr val="EB8C00"/>
                </a:highlight>
              </a:rPr>
              <a:t>We contacted most of the transportation agencies in the Washington DC area and obtained data from them.  </a:t>
            </a:r>
          </a:p>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In terms of rail riders, we obtained data for Metrorail, VRE, MARC and also the METRO parking lot utilization data. </a:t>
            </a:r>
          </a:p>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Regarding bus services, we obtained data for Metro Bus, Arlington Transit, Alexandria Transit, and Fairfax Connector.  </a:t>
            </a:r>
          </a:p>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We obtained roadway data from FHWA, Virginia DOT and Maryland DOT.  FHWA provided speed/travel time data on river crossings between Virginia and Washington DC during the surges and BASE Periods.  </a:t>
            </a:r>
          </a:p>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Virginia DOT provided traffic count data at various locations for all the SURGE and BASE periods.  </a:t>
            </a:r>
          </a:p>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In terms of bicycle and pedestrian data, we downloaded Capital Bikeshare data from their websites.  We also obtained bicycle and pedestrian counts data at four river crossings between Virginia and DC from the Arlington County transportation Office.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Northern Virginia Transportation Commission (NVTC) provided aggregate level data from all the agencies in Northern Virginia</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lvl="1"/>
            <a:endParaRPr lang="en-US" dirty="0"/>
          </a:p>
        </p:txBody>
      </p:sp>
      <p:sp>
        <p:nvSpPr>
          <p:cNvPr id="4" name="Slide Number Placeholder 3"/>
          <p:cNvSpPr>
            <a:spLocks noGrp="1"/>
          </p:cNvSpPr>
          <p:nvPr>
            <p:ph type="sldNum" sz="quarter" idx="10"/>
          </p:nvPr>
        </p:nvSpPr>
        <p:spPr/>
        <p:txBody>
          <a:bodyPr/>
          <a:lstStyle/>
          <a:p>
            <a:fld id="{47264556-5C7D-4B9B-B9B4-5E77FC9DAA2E}" type="slidenum">
              <a:rPr lang="en-US" smtClean="0"/>
              <a:t>7</a:t>
            </a:fld>
            <a:endParaRPr lang="en-US" dirty="0"/>
          </a:p>
        </p:txBody>
      </p:sp>
    </p:spTree>
    <p:extLst>
      <p:ext uri="{BB962C8B-B14F-4D97-AF65-F5344CB8AC3E}">
        <p14:creationId xmlns:p14="http://schemas.microsoft.com/office/powerpoint/2010/main" val="521544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highlight>
                  <a:srgbClr val="EB8C00"/>
                </a:highlight>
              </a:rPr>
              <a:t>This slide shows the daily Metrorail ridership #s during the BASE and SURGE periods for all the surges. </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For example</a:t>
            </a:r>
            <a:r>
              <a:rPr lang="en-US" dirty="0">
                <a:highlight>
                  <a:srgbClr val="EB8C00"/>
                </a:highlight>
              </a:rPr>
              <a:t>, Closure #1 which is between EFC and Ballston</a:t>
            </a:r>
            <a:r>
              <a:rPr lang="en-US" dirty="0"/>
              <a:t>. In 2015 exactly one year prior to the </a:t>
            </a:r>
            <a:r>
              <a:rPr lang="en-US" dirty="0" err="1"/>
              <a:t>SafeTrack</a:t>
            </a:r>
            <a:r>
              <a:rPr lang="en-US" dirty="0"/>
              <a:t> Surge, the ridership was 766,306. The ridership number during the Surge Period was 681,845, which is 84,845 less than the Base number. </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Similarly, Closure #4, between Pentagon City and National Airport. In 2015 one year prior to the </a:t>
            </a:r>
            <a:r>
              <a:rPr lang="en-US" dirty="0" err="1"/>
              <a:t>SafeTrack</a:t>
            </a:r>
            <a:r>
              <a:rPr lang="en-US" dirty="0"/>
              <a:t> Closure, the ridership number was 761,167. During the surges, the ridership went down by 109,858.</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You can see here the reductions during all the closures</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highlight>
                  <a:srgbClr val="EB8C00"/>
                </a:highlight>
              </a:rPr>
              <a:t>Surge #9 went down by 25,827</a:t>
            </a:r>
          </a:p>
          <a:p>
            <a:pPr marL="171450" lvl="0" indent="-171450">
              <a:buFont typeface="Arial" panose="020B0604020202020204" pitchFamily="34" charset="0"/>
              <a:buChar char="•"/>
            </a:pPr>
            <a:endParaRPr lang="en-US" dirty="0">
              <a:highlight>
                <a:srgbClr val="EB8C00"/>
              </a:highlight>
            </a:endParaRPr>
          </a:p>
          <a:p>
            <a:pPr marL="171450" lvl="0" indent="-171450">
              <a:buFont typeface="Arial" panose="020B0604020202020204" pitchFamily="34" charset="0"/>
              <a:buChar char="•"/>
            </a:pPr>
            <a:r>
              <a:rPr lang="en-US" dirty="0">
                <a:highlight>
                  <a:srgbClr val="EB8C00"/>
                </a:highlight>
              </a:rPr>
              <a:t>Surge #15 went down by 15,611</a:t>
            </a:r>
          </a:p>
          <a:p>
            <a:pPr marL="171450" lvl="0" indent="-171450">
              <a:buFont typeface="Arial" panose="020B0604020202020204" pitchFamily="34" charset="0"/>
              <a:buChar char="•"/>
            </a:pPr>
            <a:endParaRPr lang="en-US" dirty="0">
              <a:highlight>
                <a:srgbClr val="EB8C00"/>
              </a:highlight>
            </a:endParaRPr>
          </a:p>
          <a:p>
            <a:pPr marL="171450" lvl="0" indent="-171450">
              <a:buFont typeface="Arial" panose="020B0604020202020204" pitchFamily="34" charset="0"/>
              <a:buChar char="•"/>
            </a:pPr>
            <a:r>
              <a:rPr lang="en-US" dirty="0">
                <a:highlight>
                  <a:srgbClr val="EB8C00"/>
                </a:highlight>
              </a:rPr>
              <a:t>Average reductions of all the closure periods is 68,762. </a:t>
            </a:r>
          </a:p>
          <a:p>
            <a:pPr marL="171450" indent="-171450">
              <a:buFontTx/>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7264556-5C7D-4B9B-B9B4-5E77FC9DAA2E}" type="slidenum">
              <a:rPr lang="en-US" smtClean="0"/>
              <a:t>8</a:t>
            </a:fld>
            <a:endParaRPr lang="en-US" dirty="0"/>
          </a:p>
        </p:txBody>
      </p:sp>
    </p:spTree>
    <p:extLst>
      <p:ext uri="{BB962C8B-B14F-4D97-AF65-F5344CB8AC3E}">
        <p14:creationId xmlns:p14="http://schemas.microsoft.com/office/powerpoint/2010/main" val="4091682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In this slide you see the </a:t>
            </a:r>
            <a:r>
              <a:rPr lang="en-US" dirty="0">
                <a:highlight>
                  <a:srgbClr val="EB8C00"/>
                </a:highlight>
              </a:rPr>
              <a:t>daily riders in LINE DIAGRAM</a:t>
            </a:r>
            <a:r>
              <a:rPr lang="en-US" dirty="0"/>
              <a:t>. </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X-AXIS in the map is the Surge numbers</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Y-AXIS in the map is the daily </a:t>
            </a:r>
            <a:r>
              <a:rPr lang="en-US" dirty="0" err="1"/>
              <a:t>boardings</a:t>
            </a:r>
            <a:r>
              <a:rPr lang="en-US" dirty="0"/>
              <a:t>.</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The </a:t>
            </a:r>
            <a:r>
              <a:rPr lang="en-US" dirty="0">
                <a:highlight>
                  <a:srgbClr val="EB8C00"/>
                </a:highlight>
              </a:rPr>
              <a:t>ORANGE line shows the ridership numbers during the SURGES</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The </a:t>
            </a:r>
            <a:r>
              <a:rPr lang="en-US" dirty="0">
                <a:highlight>
                  <a:srgbClr val="EB8C00"/>
                </a:highlight>
              </a:rPr>
              <a:t>BLUE line shows the ridership numbers one year prior days; that means, BASE PERIODS. </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As mentioned earlier, the average ridership reduction for all the surges is 68,762, with the </a:t>
            </a:r>
            <a:r>
              <a:rPr lang="en-US" dirty="0">
                <a:highlight>
                  <a:srgbClr val="EB8C00"/>
                </a:highlight>
              </a:rPr>
              <a:t>maximum decrease of 124,156 at Surge #3 and minimum decrease of 15,611 at Surge #15.  </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You might notice here that the gap between the Orange and Blue lines are narrowing down as the Surge numbers are increasing.</a:t>
            </a:r>
          </a:p>
          <a:p>
            <a:endParaRPr lang="en-US" dirty="0"/>
          </a:p>
        </p:txBody>
      </p:sp>
      <p:sp>
        <p:nvSpPr>
          <p:cNvPr id="4" name="Slide Number Placeholder 3"/>
          <p:cNvSpPr>
            <a:spLocks noGrp="1"/>
          </p:cNvSpPr>
          <p:nvPr>
            <p:ph type="sldNum" sz="quarter" idx="10"/>
          </p:nvPr>
        </p:nvSpPr>
        <p:spPr/>
        <p:txBody>
          <a:bodyPr/>
          <a:lstStyle/>
          <a:p>
            <a:fld id="{47264556-5C7D-4B9B-B9B4-5E77FC9DAA2E}" type="slidenum">
              <a:rPr lang="en-US" smtClean="0"/>
              <a:t>9</a:t>
            </a:fld>
            <a:endParaRPr lang="en-US" dirty="0"/>
          </a:p>
        </p:txBody>
      </p:sp>
    </p:spTree>
    <p:extLst>
      <p:ext uri="{BB962C8B-B14F-4D97-AF65-F5344CB8AC3E}">
        <p14:creationId xmlns:p14="http://schemas.microsoft.com/office/powerpoint/2010/main" val="38355806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FTA_slide3_edit-01.png"/>
          <p:cNvPicPr>
            <a:picLocks noChangeAspect="1"/>
          </p:cNvPicPr>
          <p:nvPr userDrawn="1"/>
        </p:nvPicPr>
        <p:blipFill>
          <a:blip r:embed="rId2"/>
          <a:stretch>
            <a:fillRect/>
          </a:stretch>
        </p:blipFill>
        <p:spPr>
          <a:xfrm>
            <a:off x="955" y="0"/>
            <a:ext cx="12191049" cy="6858000"/>
          </a:xfrm>
          <a:prstGeom prst="rect">
            <a:avLst/>
          </a:prstGeom>
        </p:spPr>
      </p:pic>
      <p:sp>
        <p:nvSpPr>
          <p:cNvPr id="2" name="Title 1"/>
          <p:cNvSpPr>
            <a:spLocks noGrp="1"/>
          </p:cNvSpPr>
          <p:nvPr>
            <p:ph type="ctrTitle"/>
          </p:nvPr>
        </p:nvSpPr>
        <p:spPr>
          <a:xfrm>
            <a:off x="3198287" y="2406762"/>
            <a:ext cx="5861051" cy="1050303"/>
          </a:xfrm>
        </p:spPr>
        <p:txBody>
          <a:bodyPr anchor="t"/>
          <a:lstStyle>
            <a:lvl1pPr algn="r">
              <a:defRPr sz="2800"/>
            </a:lvl1pPr>
          </a:lstStyle>
          <a:p>
            <a:r>
              <a:rPr lang="en-US" dirty="0"/>
              <a:t>Click to edit Master title style</a:t>
            </a:r>
          </a:p>
        </p:txBody>
      </p:sp>
      <p:sp>
        <p:nvSpPr>
          <p:cNvPr id="3" name="Subtitle 2"/>
          <p:cNvSpPr>
            <a:spLocks noGrp="1"/>
          </p:cNvSpPr>
          <p:nvPr>
            <p:ph type="subTitle" idx="1"/>
          </p:nvPr>
        </p:nvSpPr>
        <p:spPr>
          <a:xfrm>
            <a:off x="3198287" y="3656237"/>
            <a:ext cx="5861051" cy="972949"/>
          </a:xfrm>
        </p:spPr>
        <p:txBody>
          <a:bodyPr/>
          <a:lstStyle>
            <a:lvl1pPr marL="0" indent="0" algn="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822708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p:cNvSpPr>
            <a:spLocks noGrp="1"/>
          </p:cNvSpPr>
          <p:nvPr userDrawn="1">
            <p:ph type="sldNum" sz="quarter" idx="12"/>
          </p:nvPr>
        </p:nvSpPr>
        <p:spPr>
          <a:xfrm>
            <a:off x="11595106" y="6161028"/>
            <a:ext cx="711199" cy="700151"/>
          </a:xfrm>
          <a:prstGeom prst="rect">
            <a:avLst/>
          </a:prstGeom>
        </p:spPr>
        <p:txBody>
          <a:bodyPr/>
          <a:lstStyle>
            <a:lvl1pPr>
              <a:defRPr sz="1400" b="0" i="0">
                <a:latin typeface="Gill Sans MT"/>
                <a:cs typeface="Gill Sans MT"/>
              </a:defRPr>
            </a:lvl1pPr>
          </a:lstStyle>
          <a:p>
            <a:pPr defTabSz="457200" fontAlgn="base">
              <a:spcBef>
                <a:spcPct val="0"/>
              </a:spcBef>
              <a:spcAft>
                <a:spcPct val="0"/>
              </a:spcAft>
            </a:pPr>
            <a:fld id="{F00A00CB-2C12-43BD-8097-0EF59CD27AF0}" type="slidenum">
              <a:rPr lang="en-US" smtClean="0">
                <a:solidFill>
                  <a:prstClr val="black"/>
                </a:solidFill>
                <a:ea typeface="ＭＳ Ｐゴシック" charset="-128"/>
              </a:rPr>
              <a:pPr defTabSz="457200" fontAlgn="base">
                <a:spcBef>
                  <a:spcPct val="0"/>
                </a:spcBef>
                <a:spcAft>
                  <a:spcPct val="0"/>
                </a:spcAft>
              </a:pPr>
              <a:t>‹#›</a:t>
            </a:fld>
            <a:endParaRPr lang="en-US" dirty="0">
              <a:solidFill>
                <a:prstClr val="black"/>
              </a:solidFill>
              <a:ea typeface="ＭＳ Ｐゴシック" charset="-128"/>
            </a:endParaRPr>
          </a:p>
        </p:txBody>
      </p:sp>
    </p:spTree>
    <p:extLst>
      <p:ext uri="{BB962C8B-B14F-4D97-AF65-F5344CB8AC3E}">
        <p14:creationId xmlns:p14="http://schemas.microsoft.com/office/powerpoint/2010/main" val="4230693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61862"/>
            <a:ext cx="2743200" cy="556430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561862"/>
            <a:ext cx="8026400" cy="5564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p:cNvSpPr>
            <a:spLocks noGrp="1"/>
          </p:cNvSpPr>
          <p:nvPr userDrawn="1">
            <p:ph type="sldNum" sz="quarter" idx="12"/>
          </p:nvPr>
        </p:nvSpPr>
        <p:spPr>
          <a:xfrm>
            <a:off x="11595106" y="6161028"/>
            <a:ext cx="711199" cy="700151"/>
          </a:xfrm>
          <a:prstGeom prst="rect">
            <a:avLst/>
          </a:prstGeom>
        </p:spPr>
        <p:txBody>
          <a:bodyPr/>
          <a:lstStyle>
            <a:lvl1pPr>
              <a:defRPr sz="1400" b="0" i="0">
                <a:latin typeface="Gill Sans MT"/>
                <a:cs typeface="Gill Sans MT"/>
              </a:defRPr>
            </a:lvl1pPr>
          </a:lstStyle>
          <a:p>
            <a:pPr defTabSz="457200" fontAlgn="base">
              <a:spcBef>
                <a:spcPct val="0"/>
              </a:spcBef>
              <a:spcAft>
                <a:spcPct val="0"/>
              </a:spcAft>
            </a:pPr>
            <a:fld id="{F00A00CB-2C12-43BD-8097-0EF59CD27AF0}" type="slidenum">
              <a:rPr lang="en-US" smtClean="0">
                <a:solidFill>
                  <a:prstClr val="black"/>
                </a:solidFill>
                <a:ea typeface="ＭＳ Ｐゴシック" charset="-128"/>
              </a:rPr>
              <a:pPr defTabSz="457200" fontAlgn="base">
                <a:spcBef>
                  <a:spcPct val="0"/>
                </a:spcBef>
                <a:spcAft>
                  <a:spcPct val="0"/>
                </a:spcAft>
              </a:pPr>
              <a:t>‹#›</a:t>
            </a:fld>
            <a:endParaRPr lang="en-US" dirty="0">
              <a:solidFill>
                <a:prstClr val="black"/>
              </a:solidFill>
              <a:ea typeface="ＭＳ Ｐゴシック" charset="-128"/>
            </a:endParaRPr>
          </a:p>
        </p:txBody>
      </p:sp>
    </p:spTree>
    <p:extLst>
      <p:ext uri="{BB962C8B-B14F-4D97-AF65-F5344CB8AC3E}">
        <p14:creationId xmlns:p14="http://schemas.microsoft.com/office/powerpoint/2010/main" val="3964521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FTA_slide3_edit-0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98284" y="2406760"/>
            <a:ext cx="5861051" cy="1050303"/>
          </a:xfrm>
        </p:spPr>
        <p:txBody>
          <a:bodyPr anchor="t"/>
          <a:lstStyle>
            <a:lvl1pPr algn="r">
              <a:defRPr sz="2800"/>
            </a:lvl1pPr>
          </a:lstStyle>
          <a:p>
            <a:r>
              <a:rPr lang="en-US" dirty="0"/>
              <a:t>Click to edit Master title style</a:t>
            </a:r>
          </a:p>
        </p:txBody>
      </p:sp>
      <p:sp>
        <p:nvSpPr>
          <p:cNvPr id="3" name="Subtitle 2"/>
          <p:cNvSpPr>
            <a:spLocks noGrp="1"/>
          </p:cNvSpPr>
          <p:nvPr>
            <p:ph type="subTitle" idx="1"/>
          </p:nvPr>
        </p:nvSpPr>
        <p:spPr>
          <a:xfrm>
            <a:off x="3198284" y="3656234"/>
            <a:ext cx="5861051" cy="972949"/>
          </a:xfrm>
        </p:spPr>
        <p:txBody>
          <a:bodyPr/>
          <a:lstStyle>
            <a:lvl1pPr marL="0" indent="0" algn="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444237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4"/>
          <p:cNvSpPr txBox="1">
            <a:spLocks/>
          </p:cNvSpPr>
          <p:nvPr userDrawn="1"/>
        </p:nvSpPr>
        <p:spPr bwMode="auto">
          <a:xfrm>
            <a:off x="11595100" y="6161089"/>
            <a:ext cx="7112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Calibri" panose="020F0502020204030204" pitchFamily="34" charset="0"/>
                <a:cs typeface="Arial" panose="020B0604020202020204" pitchFamily="34" charset="0"/>
              </a:defRPr>
            </a:lvl1pPr>
            <a:lvl2pPr marL="742950" indent="-285750" defTabSz="457200">
              <a:defRPr>
                <a:solidFill>
                  <a:schemeClr val="tx1"/>
                </a:solidFill>
                <a:latin typeface="Calibri" panose="020F0502020204030204" pitchFamily="34" charset="0"/>
                <a:cs typeface="Arial" panose="020B0604020202020204" pitchFamily="34" charset="0"/>
              </a:defRPr>
            </a:lvl2pPr>
            <a:lvl3pPr marL="1143000" indent="-228600" defTabSz="457200">
              <a:defRPr>
                <a:solidFill>
                  <a:schemeClr val="tx1"/>
                </a:solidFill>
                <a:latin typeface="Calibri" panose="020F0502020204030204" pitchFamily="34" charset="0"/>
                <a:cs typeface="Arial" panose="020B0604020202020204" pitchFamily="34" charset="0"/>
              </a:defRPr>
            </a:lvl3pPr>
            <a:lvl4pPr marL="1600200" indent="-228600" defTabSz="457200">
              <a:defRPr>
                <a:solidFill>
                  <a:schemeClr val="tx1"/>
                </a:solidFill>
                <a:latin typeface="Calibri" panose="020F0502020204030204" pitchFamily="34" charset="0"/>
                <a:cs typeface="Arial" panose="020B0604020202020204" pitchFamily="34" charset="0"/>
              </a:defRPr>
            </a:lvl4pPr>
            <a:lvl5pPr marL="2057400" indent="-228600" defTabSz="4572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fld id="{7D0D6589-CE4F-496D-BF4B-6B3D23736D4B}" type="slidenum">
              <a:rPr lang="en-US" altLang="en-US" sz="1400" smtClean="0">
                <a:solidFill>
                  <a:srgbClr val="000000"/>
                </a:solidFill>
                <a:latin typeface="Gill Sans MT" panose="020B0502020104020203" pitchFamily="34" charset="0"/>
                <a:ea typeface="ＭＳ Ｐゴシック" panose="020B0600070205080204" pitchFamily="34" charset="-128"/>
              </a:rPr>
              <a:pPr eaLnBrk="1" hangingPunct="1">
                <a:defRPr/>
              </a:pPr>
              <a:t>‹#›</a:t>
            </a:fld>
            <a:endParaRPr lang="en-US" altLang="en-US" sz="1400" dirty="0">
              <a:solidFill>
                <a:srgbClr val="000000"/>
              </a:solidFill>
              <a:latin typeface="Gill Sans MT" panose="020B0502020104020203" pitchFamily="34" charset="0"/>
              <a:ea typeface="ＭＳ Ｐゴシック" panose="020B0600070205080204" pitchFamily="34" charset="-128"/>
            </a:endParaRPr>
          </a:p>
        </p:txBody>
      </p:sp>
      <p:sp>
        <p:nvSpPr>
          <p:cNvPr id="2" name="Title 1"/>
          <p:cNvSpPr>
            <a:spLocks noGrp="1"/>
          </p:cNvSpPr>
          <p:nvPr>
            <p:ph type="title"/>
          </p:nvPr>
        </p:nvSpPr>
        <p:spPr/>
        <p:txBody>
          <a:bodyPr/>
          <a:lstStyle>
            <a:lvl1pPr>
              <a:defRPr baseline="0">
                <a:solidFill>
                  <a:srgbClr val="395B74"/>
                </a:solidFill>
                <a:latin typeface="Arial Unicode MS" pitchFamily="34" charset="-128"/>
                <a:cs typeface="Raav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2012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4"/>
          <p:cNvSpPr>
            <a:spLocks noGrp="1"/>
          </p:cNvSpPr>
          <p:nvPr>
            <p:ph type="sldNum" sz="quarter" idx="10"/>
          </p:nvPr>
        </p:nvSpPr>
        <p:spPr>
          <a:xfrm>
            <a:off x="11595100" y="6161089"/>
            <a:ext cx="711200" cy="700087"/>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sz="1400">
                <a:solidFill>
                  <a:srgbClr val="000000"/>
                </a:solidFill>
                <a:latin typeface="Gill Sans MT" panose="020B0502020104020203" pitchFamily="34" charset="0"/>
                <a:ea typeface="ＭＳ Ｐゴシック" panose="020B0600070205080204" pitchFamily="34" charset="-128"/>
              </a:defRPr>
            </a:lvl1pPr>
          </a:lstStyle>
          <a:p>
            <a:pPr>
              <a:defRPr/>
            </a:pPr>
            <a:fld id="{889CEAB3-CC68-401E-887E-0023DB8969B4}" type="slidenum">
              <a:rPr lang="en-US" altLang="en-US"/>
              <a:pPr>
                <a:defRPr/>
              </a:pPr>
              <a:t>‹#›</a:t>
            </a:fld>
            <a:endParaRPr lang="en-US" altLang="en-US" dirty="0"/>
          </a:p>
        </p:txBody>
      </p:sp>
    </p:spTree>
    <p:extLst>
      <p:ext uri="{BB962C8B-B14F-4D97-AF65-F5344CB8AC3E}">
        <p14:creationId xmlns:p14="http://schemas.microsoft.com/office/powerpoint/2010/main" val="1790876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84909"/>
            <a:ext cx="10972800" cy="93272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11595100" y="6161089"/>
            <a:ext cx="711200" cy="700087"/>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sz="1400">
                <a:solidFill>
                  <a:srgbClr val="000000"/>
                </a:solidFill>
                <a:latin typeface="Gill Sans MT" panose="020B0502020104020203" pitchFamily="34" charset="0"/>
                <a:ea typeface="ＭＳ Ｐゴシック" panose="020B0600070205080204" pitchFamily="34" charset="-128"/>
                <a:cs typeface="Gill Sans MT" panose="020B0502020104020203" pitchFamily="34" charset="0"/>
              </a:defRPr>
            </a:lvl1pPr>
          </a:lstStyle>
          <a:p>
            <a:pPr>
              <a:defRPr/>
            </a:pPr>
            <a:fld id="{A485616A-49FA-4088-BD9E-46E29358C029}" type="slidenum">
              <a:rPr lang="en-US" altLang="en-US"/>
              <a:pPr>
                <a:defRPr/>
              </a:pPr>
              <a:t>‹#›</a:t>
            </a:fld>
            <a:endParaRPr lang="en-US" altLang="en-US" dirty="0"/>
          </a:p>
        </p:txBody>
      </p:sp>
    </p:spTree>
    <p:extLst>
      <p:ext uri="{BB962C8B-B14F-4D97-AF65-F5344CB8AC3E}">
        <p14:creationId xmlns:p14="http://schemas.microsoft.com/office/powerpoint/2010/main" val="1782143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p:cNvSpPr>
            <a:spLocks noGrp="1"/>
          </p:cNvSpPr>
          <p:nvPr>
            <p:ph type="sldNum" sz="quarter" idx="10"/>
          </p:nvPr>
        </p:nvSpPr>
        <p:spPr>
          <a:xfrm>
            <a:off x="11595100" y="6161089"/>
            <a:ext cx="711200" cy="700087"/>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sz="1400">
                <a:solidFill>
                  <a:srgbClr val="000000"/>
                </a:solidFill>
                <a:latin typeface="Gill Sans MT" panose="020B0502020104020203" pitchFamily="34" charset="0"/>
                <a:ea typeface="ＭＳ Ｐゴシック" panose="020B0600070205080204" pitchFamily="34" charset="-128"/>
              </a:defRPr>
            </a:lvl1pPr>
          </a:lstStyle>
          <a:p>
            <a:pPr>
              <a:defRPr/>
            </a:pPr>
            <a:fld id="{79D3E42D-524B-4890-8E58-D1A1BF9F9A8F}" type="slidenum">
              <a:rPr lang="en-US" altLang="en-US"/>
              <a:pPr>
                <a:defRPr/>
              </a:pPr>
              <a:t>‹#›</a:t>
            </a:fld>
            <a:endParaRPr lang="en-US" altLang="en-US" dirty="0"/>
          </a:p>
        </p:txBody>
      </p:sp>
    </p:spTree>
    <p:extLst>
      <p:ext uri="{BB962C8B-B14F-4D97-AF65-F5344CB8AC3E}">
        <p14:creationId xmlns:p14="http://schemas.microsoft.com/office/powerpoint/2010/main" val="2421495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4"/>
          <p:cNvSpPr>
            <a:spLocks noGrp="1"/>
          </p:cNvSpPr>
          <p:nvPr>
            <p:ph type="sldNum" sz="quarter" idx="10"/>
          </p:nvPr>
        </p:nvSpPr>
        <p:spPr>
          <a:xfrm>
            <a:off x="11595100" y="6161089"/>
            <a:ext cx="711200" cy="700087"/>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sz="1400">
                <a:solidFill>
                  <a:srgbClr val="000000"/>
                </a:solidFill>
                <a:latin typeface="Gill Sans MT" panose="020B0502020104020203" pitchFamily="34" charset="0"/>
                <a:ea typeface="ＭＳ Ｐゴシック" panose="020B0600070205080204" pitchFamily="34" charset="-128"/>
                <a:cs typeface="Gill Sans MT" panose="020B0502020104020203" pitchFamily="34" charset="0"/>
              </a:defRPr>
            </a:lvl1pPr>
          </a:lstStyle>
          <a:p>
            <a:pPr>
              <a:defRPr/>
            </a:pPr>
            <a:fld id="{C319E554-BC4B-4CEB-9060-C73721CB2A45}" type="slidenum">
              <a:rPr lang="en-US" altLang="en-US"/>
              <a:pPr>
                <a:defRPr/>
              </a:pPr>
              <a:t>‹#›</a:t>
            </a:fld>
            <a:endParaRPr lang="en-US" altLang="en-US" dirty="0"/>
          </a:p>
        </p:txBody>
      </p:sp>
    </p:spTree>
    <p:extLst>
      <p:ext uri="{BB962C8B-B14F-4D97-AF65-F5344CB8AC3E}">
        <p14:creationId xmlns:p14="http://schemas.microsoft.com/office/powerpoint/2010/main" val="3535767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p:cNvSpPr>
            <a:spLocks noGrp="1"/>
          </p:cNvSpPr>
          <p:nvPr>
            <p:ph type="sldNum" sz="quarter" idx="10"/>
          </p:nvPr>
        </p:nvSpPr>
        <p:spPr>
          <a:xfrm>
            <a:off x="11595100" y="6161089"/>
            <a:ext cx="711200" cy="700087"/>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sz="1400">
                <a:solidFill>
                  <a:srgbClr val="000000"/>
                </a:solidFill>
                <a:latin typeface="Gill Sans MT" panose="020B0502020104020203" pitchFamily="34" charset="0"/>
                <a:ea typeface="ＭＳ Ｐゴシック" panose="020B0600070205080204" pitchFamily="34" charset="-128"/>
                <a:cs typeface="Gill Sans MT" panose="020B0502020104020203" pitchFamily="34" charset="0"/>
              </a:defRPr>
            </a:lvl1pPr>
          </a:lstStyle>
          <a:p>
            <a:pPr>
              <a:defRPr/>
            </a:pPr>
            <a:fld id="{5E993576-927F-4278-A3A9-B5CE02C97BF6}" type="slidenum">
              <a:rPr lang="en-US" altLang="en-US"/>
              <a:pPr>
                <a:defRPr/>
              </a:pPr>
              <a:t>‹#›</a:t>
            </a:fld>
            <a:endParaRPr lang="en-US" altLang="en-US" dirty="0"/>
          </a:p>
        </p:txBody>
      </p:sp>
    </p:spTree>
    <p:extLst>
      <p:ext uri="{BB962C8B-B14F-4D97-AF65-F5344CB8AC3E}">
        <p14:creationId xmlns:p14="http://schemas.microsoft.com/office/powerpoint/2010/main" val="303583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a:xfrm>
            <a:off x="11595100" y="6161089"/>
            <a:ext cx="711200" cy="700087"/>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sz="1400">
                <a:solidFill>
                  <a:srgbClr val="000000"/>
                </a:solidFill>
                <a:latin typeface="Gill Sans MT" panose="020B0502020104020203" pitchFamily="34" charset="0"/>
                <a:ea typeface="ＭＳ Ｐゴシック" panose="020B0600070205080204" pitchFamily="34" charset="-128"/>
                <a:cs typeface="Gill Sans MT" panose="020B0502020104020203" pitchFamily="34" charset="0"/>
              </a:defRPr>
            </a:lvl1pPr>
          </a:lstStyle>
          <a:p>
            <a:pPr>
              <a:defRPr/>
            </a:pPr>
            <a:fld id="{25A24A28-96DE-492B-8C07-39B2E16EE3DE}" type="slidenum">
              <a:rPr lang="en-US" altLang="en-US"/>
              <a:pPr>
                <a:defRPr/>
              </a:pPr>
              <a:t>‹#›</a:t>
            </a:fld>
            <a:endParaRPr lang="en-US" altLang="en-US" dirty="0"/>
          </a:p>
        </p:txBody>
      </p:sp>
    </p:spTree>
    <p:extLst>
      <p:ext uri="{BB962C8B-B14F-4D97-AF65-F5344CB8AC3E}">
        <p14:creationId xmlns:p14="http://schemas.microsoft.com/office/powerpoint/2010/main" val="2275103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aseline="0">
                <a:solidFill>
                  <a:srgbClr val="395B74"/>
                </a:solidFill>
                <a:latin typeface="+mj-lt"/>
                <a:cs typeface="Raavi" pitchFamily="34" charset="0"/>
              </a:defRPr>
            </a:lvl1pPr>
          </a:lstStyle>
          <a:p>
            <a:r>
              <a:rPr lang="en-US" dirty="0"/>
              <a:t>Click to edit Master title style</a:t>
            </a:r>
          </a:p>
        </p:txBody>
      </p:sp>
      <p:sp>
        <p:nvSpPr>
          <p:cNvPr id="3" name="Content Placeholder 2"/>
          <p:cNvSpPr>
            <a:spLocks noGrp="1"/>
          </p:cNvSpPr>
          <p:nvPr>
            <p:ph idx="1"/>
          </p:nvPr>
        </p:nvSpPr>
        <p:spPr>
          <a:xfrm>
            <a:off x="609600" y="1371600"/>
            <a:ext cx="10972800" cy="4447480"/>
          </a:xfrm>
        </p:spPr>
        <p:txBody>
          <a:bodyPr>
            <a:noAutofit/>
          </a:bodyPr>
          <a:lstStyle>
            <a:lvl1pPr>
              <a:defRPr sz="2000">
                <a:latin typeface="Gill Sans MT" pitchFamily="34" charset="0"/>
              </a:defRPr>
            </a:lvl1pPr>
            <a:lvl2pPr>
              <a:defRPr sz="2000">
                <a:latin typeface="Gill Sans MT" pitchFamily="34" charset="0"/>
              </a:defRPr>
            </a:lvl2pPr>
            <a:lvl3pPr>
              <a:defRPr sz="2000">
                <a:latin typeface="Gill Sans MT" pitchFamily="34" charset="0"/>
              </a:defRPr>
            </a:lvl3pPr>
            <a:lvl4pPr>
              <a:defRPr>
                <a:latin typeface="Gill Sans MT" pitchFamily="34" charset="0"/>
              </a:defRPr>
            </a:lvl4pPr>
            <a:lvl5pPr>
              <a:defRPr>
                <a:latin typeface="Gill Sans MT"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4"/>
          <p:cNvSpPr txBox="1">
            <a:spLocks/>
          </p:cNvSpPr>
          <p:nvPr userDrawn="1"/>
        </p:nvSpPr>
        <p:spPr>
          <a:xfrm>
            <a:off x="11684007" y="6248404"/>
            <a:ext cx="711199" cy="700151"/>
          </a:xfrm>
          <a:prstGeom prst="rect">
            <a:avLst/>
          </a:prstGeom>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fld id="{F00A00CB-2C12-43BD-8097-0EF59CD27AF0}" type="slidenum">
              <a:rPr lang="en-US" sz="1000" smtClean="0">
                <a:solidFill>
                  <a:prstClr val="black"/>
                </a:solidFill>
                <a:latin typeface="Gill Sans MT" pitchFamily="34" charset="0"/>
                <a:ea typeface="ＭＳ Ｐゴシック" charset="-128"/>
              </a:rPr>
              <a:pPr defTabSz="457200" fontAlgn="base">
                <a:spcBef>
                  <a:spcPct val="0"/>
                </a:spcBef>
                <a:spcAft>
                  <a:spcPct val="0"/>
                </a:spcAft>
                <a:defRPr/>
              </a:pPr>
              <a:t>‹#›</a:t>
            </a:fld>
            <a:endParaRPr lang="en-US" sz="1000" dirty="0">
              <a:solidFill>
                <a:prstClr val="black"/>
              </a:solidFill>
              <a:latin typeface="Gill Sans MT" pitchFamily="34" charset="0"/>
              <a:ea typeface="ＭＳ Ｐゴシック" charset="-128"/>
            </a:endParaRPr>
          </a:p>
        </p:txBody>
      </p:sp>
      <p:sp>
        <p:nvSpPr>
          <p:cNvPr id="6" name="Date Placeholder 8"/>
          <p:cNvSpPr>
            <a:spLocks noGrp="1"/>
          </p:cNvSpPr>
          <p:nvPr>
            <p:ph type="dt" sz="half" idx="2"/>
          </p:nvPr>
        </p:nvSpPr>
        <p:spPr>
          <a:xfrm>
            <a:off x="8755844" y="6161028"/>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pPr>
            <a:fld id="{D8512E36-B6E1-4249-AE29-442F69C18A9F}" type="datetime1">
              <a:rPr lang="en-US" smtClean="0">
                <a:solidFill>
                  <a:prstClr val="black">
                    <a:tint val="75000"/>
                  </a:prstClr>
                </a:solidFill>
                <a:latin typeface="Arial" charset="0"/>
                <a:ea typeface="ＭＳ Ｐゴシック" charset="-128"/>
              </a:rPr>
              <a:pPr defTabSz="457200" fontAlgn="base">
                <a:spcBef>
                  <a:spcPct val="0"/>
                </a:spcBef>
                <a:spcAft>
                  <a:spcPct val="0"/>
                </a:spcAft>
              </a:pPr>
              <a:t>5/29/2019</a:t>
            </a:fld>
            <a:endParaRPr lang="en-US" dirty="0">
              <a:solidFill>
                <a:prstClr val="black">
                  <a:tint val="75000"/>
                </a:prstClr>
              </a:solidFill>
              <a:latin typeface="Arial" charset="0"/>
              <a:ea typeface="ＭＳ Ｐゴシック" charset="-128"/>
            </a:endParaRPr>
          </a:p>
        </p:txBody>
      </p:sp>
      <p:sp>
        <p:nvSpPr>
          <p:cNvPr id="8" name="TextBox 7"/>
          <p:cNvSpPr txBox="1"/>
          <p:nvPr userDrawn="1"/>
        </p:nvSpPr>
        <p:spPr>
          <a:xfrm>
            <a:off x="1208626" y="381004"/>
            <a:ext cx="10991044" cy="276999"/>
          </a:xfrm>
          <a:prstGeom prst="rect">
            <a:avLst/>
          </a:prstGeom>
          <a:noFill/>
        </p:spPr>
        <p:txBody>
          <a:bodyPr wrap="square" rtlCol="0">
            <a:spAutoFit/>
          </a:bodyPr>
          <a:lstStyle/>
          <a:p>
            <a:pPr algn="r" defTabSz="457200" fontAlgn="base">
              <a:spcBef>
                <a:spcPct val="0"/>
              </a:spcBef>
              <a:spcAft>
                <a:spcPct val="0"/>
              </a:spcAft>
            </a:pPr>
            <a:r>
              <a:rPr lang="en-US" sz="1200" b="1" dirty="0">
                <a:solidFill>
                  <a:prstClr val="black"/>
                </a:solidFill>
                <a:latin typeface="Arial Black" panose="020B0A04020102020204" pitchFamily="34" charset="0"/>
                <a:ea typeface="ＭＳ Ｐゴシック" charset="-128"/>
              </a:rPr>
              <a:t>For FTA Discussion Only</a:t>
            </a:r>
          </a:p>
        </p:txBody>
      </p:sp>
    </p:spTree>
    <p:extLst>
      <p:ext uri="{BB962C8B-B14F-4D97-AF65-F5344CB8AC3E}">
        <p14:creationId xmlns:p14="http://schemas.microsoft.com/office/powerpoint/2010/main" val="36403916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a:xfrm>
            <a:off x="11595100" y="6161089"/>
            <a:ext cx="711200" cy="700087"/>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sz="1400">
                <a:solidFill>
                  <a:srgbClr val="000000"/>
                </a:solidFill>
                <a:latin typeface="Gill Sans MT" panose="020B0502020104020203" pitchFamily="34" charset="0"/>
                <a:ea typeface="ＭＳ Ｐゴシック" panose="020B0600070205080204" pitchFamily="34" charset="-128"/>
                <a:cs typeface="Gill Sans MT" panose="020B0502020104020203" pitchFamily="34" charset="0"/>
              </a:defRPr>
            </a:lvl1pPr>
          </a:lstStyle>
          <a:p>
            <a:pPr>
              <a:defRPr/>
            </a:pPr>
            <a:fld id="{CE620A20-E0BB-4EF0-9991-7B364EDD6D5F}" type="slidenum">
              <a:rPr lang="en-US" altLang="en-US"/>
              <a:pPr>
                <a:defRPr/>
              </a:pPr>
              <a:t>‹#›</a:t>
            </a:fld>
            <a:endParaRPr lang="en-US" altLang="en-US" dirty="0"/>
          </a:p>
        </p:txBody>
      </p:sp>
    </p:spTree>
    <p:extLst>
      <p:ext uri="{BB962C8B-B14F-4D97-AF65-F5344CB8AC3E}">
        <p14:creationId xmlns:p14="http://schemas.microsoft.com/office/powerpoint/2010/main" val="12259804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0"/>
          </p:nvPr>
        </p:nvSpPr>
        <p:spPr>
          <a:xfrm>
            <a:off x="11595100" y="6161089"/>
            <a:ext cx="711200" cy="700087"/>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sz="1400">
                <a:solidFill>
                  <a:srgbClr val="000000"/>
                </a:solidFill>
                <a:latin typeface="Gill Sans MT" panose="020B0502020104020203" pitchFamily="34" charset="0"/>
                <a:ea typeface="ＭＳ Ｐゴシック" panose="020B0600070205080204" pitchFamily="34" charset="-128"/>
                <a:cs typeface="Gill Sans MT" panose="020B0502020104020203" pitchFamily="34" charset="0"/>
              </a:defRPr>
            </a:lvl1pPr>
          </a:lstStyle>
          <a:p>
            <a:pPr>
              <a:defRPr/>
            </a:pPr>
            <a:fld id="{0771F68E-6F34-4F51-97D2-7D920BE55B51}" type="slidenum">
              <a:rPr lang="en-US" altLang="en-US"/>
              <a:pPr>
                <a:defRPr/>
              </a:pPr>
              <a:t>‹#›</a:t>
            </a:fld>
            <a:endParaRPr lang="en-US" altLang="en-US" dirty="0"/>
          </a:p>
        </p:txBody>
      </p:sp>
    </p:spTree>
    <p:extLst>
      <p:ext uri="{BB962C8B-B14F-4D97-AF65-F5344CB8AC3E}">
        <p14:creationId xmlns:p14="http://schemas.microsoft.com/office/powerpoint/2010/main" val="1312773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61861"/>
            <a:ext cx="2743200" cy="556430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561861"/>
            <a:ext cx="8026400" cy="5564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0"/>
          </p:nvPr>
        </p:nvSpPr>
        <p:spPr>
          <a:xfrm>
            <a:off x="11595100" y="6161089"/>
            <a:ext cx="711200" cy="700087"/>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sz="1400">
                <a:solidFill>
                  <a:srgbClr val="000000"/>
                </a:solidFill>
                <a:latin typeface="Gill Sans MT" panose="020B0502020104020203" pitchFamily="34" charset="0"/>
                <a:ea typeface="ＭＳ Ｐゴシック" panose="020B0600070205080204" pitchFamily="34" charset="-128"/>
                <a:cs typeface="Gill Sans MT" panose="020B0502020104020203" pitchFamily="34" charset="0"/>
              </a:defRPr>
            </a:lvl1pPr>
          </a:lstStyle>
          <a:p>
            <a:pPr>
              <a:defRPr/>
            </a:pPr>
            <a:fld id="{CBB4574E-75E2-4542-8480-97DBCE46D45C}" type="slidenum">
              <a:rPr lang="en-US" altLang="en-US"/>
              <a:pPr>
                <a:defRPr/>
              </a:pPr>
              <a:t>‹#›</a:t>
            </a:fld>
            <a:endParaRPr lang="en-US" altLang="en-US" dirty="0"/>
          </a:p>
        </p:txBody>
      </p:sp>
    </p:spTree>
    <p:extLst>
      <p:ext uri="{BB962C8B-B14F-4D97-AF65-F5344CB8AC3E}">
        <p14:creationId xmlns:p14="http://schemas.microsoft.com/office/powerpoint/2010/main" val="2903984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4"/>
          <p:cNvSpPr>
            <a:spLocks noGrp="1"/>
          </p:cNvSpPr>
          <p:nvPr userDrawn="1">
            <p:ph type="sldNum" sz="quarter" idx="12"/>
          </p:nvPr>
        </p:nvSpPr>
        <p:spPr>
          <a:xfrm>
            <a:off x="11595106" y="6161028"/>
            <a:ext cx="711199" cy="700151"/>
          </a:xfrm>
          <a:prstGeom prst="rect">
            <a:avLst/>
          </a:prstGeom>
        </p:spPr>
        <p:txBody>
          <a:bodyPr/>
          <a:lstStyle>
            <a:lvl1pPr>
              <a:defRPr sz="1400"/>
            </a:lvl1pPr>
          </a:lstStyle>
          <a:p>
            <a:pPr defTabSz="457200" fontAlgn="base">
              <a:spcBef>
                <a:spcPct val="0"/>
              </a:spcBef>
              <a:spcAft>
                <a:spcPct val="0"/>
              </a:spcAft>
              <a:defRPr/>
            </a:pPr>
            <a:fld id="{F00A00CB-2C12-43BD-8097-0EF59CD27AF0}" type="slidenum">
              <a:rPr lang="en-US" smtClean="0">
                <a:solidFill>
                  <a:prstClr val="black"/>
                </a:solidFill>
                <a:latin typeface="Gill Sans MT" pitchFamily="34" charset="0"/>
                <a:ea typeface="ＭＳ Ｐゴシック" charset="-128"/>
              </a:rPr>
              <a:pPr defTabSz="457200" fontAlgn="base">
                <a:spcBef>
                  <a:spcPct val="0"/>
                </a:spcBef>
                <a:spcAft>
                  <a:spcPct val="0"/>
                </a:spcAft>
                <a:defRPr/>
              </a:pPr>
              <a:t>‹#›</a:t>
            </a:fld>
            <a:endParaRPr lang="en-US" dirty="0">
              <a:solidFill>
                <a:prstClr val="black"/>
              </a:solidFill>
              <a:latin typeface="Gill Sans MT" pitchFamily="34" charset="0"/>
              <a:ea typeface="ＭＳ Ｐゴシック" charset="-128"/>
            </a:endParaRPr>
          </a:p>
        </p:txBody>
      </p:sp>
    </p:spTree>
    <p:extLst>
      <p:ext uri="{BB962C8B-B14F-4D97-AF65-F5344CB8AC3E}">
        <p14:creationId xmlns:p14="http://schemas.microsoft.com/office/powerpoint/2010/main" val="3726833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84912"/>
            <a:ext cx="10972800" cy="93272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userDrawn="1">
            <p:ph type="sldNum" sz="quarter" idx="12"/>
          </p:nvPr>
        </p:nvSpPr>
        <p:spPr>
          <a:xfrm>
            <a:off x="11595106" y="6161028"/>
            <a:ext cx="711199" cy="700151"/>
          </a:xfrm>
          <a:prstGeom prst="rect">
            <a:avLst/>
          </a:prstGeom>
        </p:spPr>
        <p:txBody>
          <a:bodyPr/>
          <a:lstStyle>
            <a:lvl1pPr>
              <a:defRPr sz="1400" b="0" i="0">
                <a:latin typeface="Gill Sans MT"/>
                <a:cs typeface="Gill Sans MT"/>
              </a:defRPr>
            </a:lvl1pPr>
          </a:lstStyle>
          <a:p>
            <a:pPr defTabSz="457200" fontAlgn="base">
              <a:spcBef>
                <a:spcPct val="0"/>
              </a:spcBef>
              <a:spcAft>
                <a:spcPct val="0"/>
              </a:spcAft>
            </a:pPr>
            <a:fld id="{F00A00CB-2C12-43BD-8097-0EF59CD27AF0}" type="slidenum">
              <a:rPr lang="en-US" smtClean="0">
                <a:solidFill>
                  <a:prstClr val="black"/>
                </a:solidFill>
                <a:ea typeface="ＭＳ Ｐゴシック" charset="-128"/>
              </a:rPr>
              <a:pPr defTabSz="457200" fontAlgn="base">
                <a:spcBef>
                  <a:spcPct val="0"/>
                </a:spcBef>
                <a:spcAft>
                  <a:spcPct val="0"/>
                </a:spcAft>
              </a:pPr>
              <a:t>‹#›</a:t>
            </a:fld>
            <a:endParaRPr lang="en-US" dirty="0">
              <a:solidFill>
                <a:prstClr val="black"/>
              </a:solidFill>
              <a:ea typeface="ＭＳ Ｐゴシック" charset="-128"/>
            </a:endParaRPr>
          </a:p>
        </p:txBody>
      </p:sp>
    </p:spTree>
    <p:extLst>
      <p:ext uri="{BB962C8B-B14F-4D97-AF65-F5344CB8AC3E}">
        <p14:creationId xmlns:p14="http://schemas.microsoft.com/office/powerpoint/2010/main" val="1781464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4"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4"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4"/>
          <p:cNvSpPr>
            <a:spLocks noGrp="1"/>
          </p:cNvSpPr>
          <p:nvPr userDrawn="1">
            <p:ph type="sldNum" sz="quarter" idx="12"/>
          </p:nvPr>
        </p:nvSpPr>
        <p:spPr>
          <a:xfrm>
            <a:off x="11595106" y="6161028"/>
            <a:ext cx="711199" cy="700151"/>
          </a:xfrm>
          <a:prstGeom prst="rect">
            <a:avLst/>
          </a:prstGeom>
        </p:spPr>
        <p:txBody>
          <a:bodyPr/>
          <a:lstStyle>
            <a:lvl1pPr>
              <a:defRPr sz="1400"/>
            </a:lvl1pPr>
          </a:lstStyle>
          <a:p>
            <a:pPr defTabSz="457200" fontAlgn="base">
              <a:spcBef>
                <a:spcPct val="0"/>
              </a:spcBef>
              <a:spcAft>
                <a:spcPct val="0"/>
              </a:spcAft>
              <a:defRPr/>
            </a:pPr>
            <a:fld id="{F00A00CB-2C12-43BD-8097-0EF59CD27AF0}" type="slidenum">
              <a:rPr lang="en-US" smtClean="0">
                <a:solidFill>
                  <a:prstClr val="black"/>
                </a:solidFill>
                <a:latin typeface="Gill Sans MT" pitchFamily="34" charset="0"/>
                <a:ea typeface="ＭＳ Ｐゴシック" charset="-128"/>
              </a:rPr>
              <a:pPr defTabSz="457200" fontAlgn="base">
                <a:spcBef>
                  <a:spcPct val="0"/>
                </a:spcBef>
                <a:spcAft>
                  <a:spcPct val="0"/>
                </a:spcAft>
                <a:defRPr/>
              </a:pPr>
              <a:t>‹#›</a:t>
            </a:fld>
            <a:endParaRPr lang="en-US" dirty="0">
              <a:solidFill>
                <a:prstClr val="black"/>
              </a:solidFill>
              <a:latin typeface="Gill Sans MT" pitchFamily="34" charset="0"/>
              <a:ea typeface="ＭＳ Ｐゴシック" charset="-128"/>
            </a:endParaRPr>
          </a:p>
        </p:txBody>
      </p:sp>
    </p:spTree>
    <p:extLst>
      <p:ext uri="{BB962C8B-B14F-4D97-AF65-F5344CB8AC3E}">
        <p14:creationId xmlns:p14="http://schemas.microsoft.com/office/powerpoint/2010/main" val="3430384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Slide Number Placeholder 4"/>
          <p:cNvSpPr>
            <a:spLocks noGrp="1"/>
          </p:cNvSpPr>
          <p:nvPr userDrawn="1">
            <p:ph type="sldNum" sz="quarter" idx="12"/>
          </p:nvPr>
        </p:nvSpPr>
        <p:spPr>
          <a:xfrm>
            <a:off x="11595106" y="6161028"/>
            <a:ext cx="711199" cy="700151"/>
          </a:xfrm>
          <a:prstGeom prst="rect">
            <a:avLst/>
          </a:prstGeom>
        </p:spPr>
        <p:txBody>
          <a:bodyPr/>
          <a:lstStyle>
            <a:lvl1pPr>
              <a:defRPr sz="1400" b="0" i="0">
                <a:latin typeface="Gill Sans MT"/>
                <a:cs typeface="Gill Sans MT"/>
              </a:defRPr>
            </a:lvl1pPr>
          </a:lstStyle>
          <a:p>
            <a:pPr defTabSz="457200" fontAlgn="base">
              <a:spcBef>
                <a:spcPct val="0"/>
              </a:spcBef>
              <a:spcAft>
                <a:spcPct val="0"/>
              </a:spcAft>
            </a:pPr>
            <a:fld id="{F00A00CB-2C12-43BD-8097-0EF59CD27AF0}" type="slidenum">
              <a:rPr lang="en-US" smtClean="0">
                <a:solidFill>
                  <a:prstClr val="black"/>
                </a:solidFill>
                <a:ea typeface="ＭＳ Ｐゴシック" charset="-128"/>
              </a:rPr>
              <a:pPr defTabSz="457200" fontAlgn="base">
                <a:spcBef>
                  <a:spcPct val="0"/>
                </a:spcBef>
                <a:spcAft>
                  <a:spcPct val="0"/>
                </a:spcAft>
              </a:pPr>
              <a:t>‹#›</a:t>
            </a:fld>
            <a:endParaRPr lang="en-US" dirty="0">
              <a:solidFill>
                <a:prstClr val="black"/>
              </a:solidFill>
              <a:ea typeface="ＭＳ Ｐゴシック" charset="-128"/>
            </a:endParaRPr>
          </a:p>
        </p:txBody>
      </p:sp>
      <p:sp>
        <p:nvSpPr>
          <p:cNvPr id="4" name="TextBox 3"/>
          <p:cNvSpPr txBox="1"/>
          <p:nvPr userDrawn="1"/>
        </p:nvSpPr>
        <p:spPr>
          <a:xfrm>
            <a:off x="609602" y="6161028"/>
            <a:ext cx="10991044" cy="246221"/>
          </a:xfrm>
          <a:prstGeom prst="rect">
            <a:avLst/>
          </a:prstGeom>
          <a:noFill/>
        </p:spPr>
        <p:txBody>
          <a:bodyPr wrap="square" rtlCol="0">
            <a:spAutoFit/>
          </a:bodyPr>
          <a:lstStyle/>
          <a:p>
            <a:pPr algn="ctr" defTabSz="457200" fontAlgn="base">
              <a:spcBef>
                <a:spcPct val="0"/>
              </a:spcBef>
              <a:spcAft>
                <a:spcPct val="0"/>
              </a:spcAft>
            </a:pPr>
            <a:r>
              <a:rPr lang="en-US" sz="1000" dirty="0">
                <a:solidFill>
                  <a:prstClr val="black"/>
                </a:solidFill>
                <a:latin typeface="Arial" charset="0"/>
                <a:ea typeface="ＭＳ Ｐゴシック" charset="-128"/>
              </a:rPr>
              <a:t>For Internal Discussion Purposes Only</a:t>
            </a:r>
          </a:p>
        </p:txBody>
      </p:sp>
    </p:spTree>
    <p:extLst>
      <p:ext uri="{BB962C8B-B14F-4D97-AF65-F5344CB8AC3E}">
        <p14:creationId xmlns:p14="http://schemas.microsoft.com/office/powerpoint/2010/main" val="11134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userDrawn="1">
            <p:ph type="sldNum" sz="quarter" idx="12"/>
          </p:nvPr>
        </p:nvSpPr>
        <p:spPr>
          <a:xfrm>
            <a:off x="11595106" y="6161028"/>
            <a:ext cx="711199" cy="700151"/>
          </a:xfrm>
          <a:prstGeom prst="rect">
            <a:avLst/>
          </a:prstGeom>
        </p:spPr>
        <p:txBody>
          <a:bodyPr/>
          <a:lstStyle>
            <a:lvl1pPr>
              <a:defRPr sz="1400" b="0" i="0">
                <a:latin typeface="Gill Sans MT"/>
                <a:cs typeface="Gill Sans MT"/>
              </a:defRPr>
            </a:lvl1pPr>
          </a:lstStyle>
          <a:p>
            <a:pPr defTabSz="457200" fontAlgn="base">
              <a:spcBef>
                <a:spcPct val="0"/>
              </a:spcBef>
              <a:spcAft>
                <a:spcPct val="0"/>
              </a:spcAft>
            </a:pPr>
            <a:fld id="{F00A00CB-2C12-43BD-8097-0EF59CD27AF0}" type="slidenum">
              <a:rPr lang="en-US" smtClean="0">
                <a:solidFill>
                  <a:prstClr val="black"/>
                </a:solidFill>
                <a:ea typeface="ＭＳ Ｐゴシック" charset="-128"/>
              </a:rPr>
              <a:pPr defTabSz="457200" fontAlgn="base">
                <a:spcBef>
                  <a:spcPct val="0"/>
                </a:spcBef>
                <a:spcAft>
                  <a:spcPct val="0"/>
                </a:spcAft>
              </a:pPr>
              <a:t>‹#›</a:t>
            </a:fld>
            <a:endParaRPr lang="en-US" dirty="0">
              <a:solidFill>
                <a:prstClr val="black"/>
              </a:solidFill>
              <a:ea typeface="ＭＳ Ｐゴシック" charset="-128"/>
            </a:endParaRPr>
          </a:p>
        </p:txBody>
      </p:sp>
      <p:sp>
        <p:nvSpPr>
          <p:cNvPr id="3" name="TextBox 2"/>
          <p:cNvSpPr txBox="1"/>
          <p:nvPr userDrawn="1"/>
        </p:nvSpPr>
        <p:spPr>
          <a:xfrm>
            <a:off x="609602" y="6161028"/>
            <a:ext cx="10991044" cy="246221"/>
          </a:xfrm>
          <a:prstGeom prst="rect">
            <a:avLst/>
          </a:prstGeom>
          <a:noFill/>
        </p:spPr>
        <p:txBody>
          <a:bodyPr wrap="square" rtlCol="0">
            <a:spAutoFit/>
          </a:bodyPr>
          <a:lstStyle/>
          <a:p>
            <a:pPr algn="ctr" defTabSz="457200" fontAlgn="base">
              <a:spcBef>
                <a:spcPct val="0"/>
              </a:spcBef>
              <a:spcAft>
                <a:spcPct val="0"/>
              </a:spcAft>
            </a:pPr>
            <a:r>
              <a:rPr lang="en-US" sz="1000" dirty="0">
                <a:solidFill>
                  <a:prstClr val="black"/>
                </a:solidFill>
                <a:latin typeface="Arial" charset="0"/>
                <a:ea typeface="ＭＳ Ｐゴシック" charset="-128"/>
              </a:rPr>
              <a:t>For Internal Discussion Purposes Only</a:t>
            </a:r>
          </a:p>
        </p:txBody>
      </p:sp>
    </p:spTree>
    <p:extLst>
      <p:ext uri="{BB962C8B-B14F-4D97-AF65-F5344CB8AC3E}">
        <p14:creationId xmlns:p14="http://schemas.microsoft.com/office/powerpoint/2010/main" val="4114612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8"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4"/>
          <p:cNvSpPr>
            <a:spLocks noGrp="1"/>
          </p:cNvSpPr>
          <p:nvPr userDrawn="1">
            <p:ph type="sldNum" sz="quarter" idx="12"/>
          </p:nvPr>
        </p:nvSpPr>
        <p:spPr>
          <a:xfrm>
            <a:off x="11595106" y="6161028"/>
            <a:ext cx="711199" cy="700151"/>
          </a:xfrm>
          <a:prstGeom prst="rect">
            <a:avLst/>
          </a:prstGeom>
        </p:spPr>
        <p:txBody>
          <a:bodyPr/>
          <a:lstStyle>
            <a:lvl1pPr>
              <a:defRPr sz="1400" b="0" i="0">
                <a:latin typeface="Gill Sans MT"/>
                <a:cs typeface="Gill Sans MT"/>
              </a:defRPr>
            </a:lvl1pPr>
          </a:lstStyle>
          <a:p>
            <a:pPr defTabSz="457200" fontAlgn="base">
              <a:spcBef>
                <a:spcPct val="0"/>
              </a:spcBef>
              <a:spcAft>
                <a:spcPct val="0"/>
              </a:spcAft>
            </a:pPr>
            <a:fld id="{F00A00CB-2C12-43BD-8097-0EF59CD27AF0}" type="slidenum">
              <a:rPr lang="en-US" smtClean="0">
                <a:solidFill>
                  <a:prstClr val="black"/>
                </a:solidFill>
                <a:ea typeface="ＭＳ Ｐゴシック" charset="-128"/>
              </a:rPr>
              <a:pPr defTabSz="457200" fontAlgn="base">
                <a:spcBef>
                  <a:spcPct val="0"/>
                </a:spcBef>
                <a:spcAft>
                  <a:spcPct val="0"/>
                </a:spcAft>
              </a:pPr>
              <a:t>‹#›</a:t>
            </a:fld>
            <a:endParaRPr lang="en-US" dirty="0">
              <a:solidFill>
                <a:prstClr val="black"/>
              </a:solidFill>
              <a:ea typeface="ＭＳ Ｐゴシック" charset="-128"/>
            </a:endParaRPr>
          </a:p>
        </p:txBody>
      </p:sp>
    </p:spTree>
    <p:extLst>
      <p:ext uri="{BB962C8B-B14F-4D97-AF65-F5344CB8AC3E}">
        <p14:creationId xmlns:p14="http://schemas.microsoft.com/office/powerpoint/2010/main" val="630056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4"/>
          <p:cNvSpPr>
            <a:spLocks noGrp="1"/>
          </p:cNvSpPr>
          <p:nvPr userDrawn="1">
            <p:ph type="sldNum" sz="quarter" idx="12"/>
          </p:nvPr>
        </p:nvSpPr>
        <p:spPr>
          <a:xfrm>
            <a:off x="11595106" y="6161028"/>
            <a:ext cx="711199" cy="700151"/>
          </a:xfrm>
          <a:prstGeom prst="rect">
            <a:avLst/>
          </a:prstGeom>
        </p:spPr>
        <p:txBody>
          <a:bodyPr/>
          <a:lstStyle>
            <a:lvl1pPr>
              <a:defRPr sz="1400" b="0" i="0">
                <a:latin typeface="Gill Sans MT"/>
                <a:cs typeface="Gill Sans MT"/>
              </a:defRPr>
            </a:lvl1pPr>
          </a:lstStyle>
          <a:p>
            <a:pPr defTabSz="457200" fontAlgn="base">
              <a:spcBef>
                <a:spcPct val="0"/>
              </a:spcBef>
              <a:spcAft>
                <a:spcPct val="0"/>
              </a:spcAft>
            </a:pPr>
            <a:fld id="{F00A00CB-2C12-43BD-8097-0EF59CD27AF0}" type="slidenum">
              <a:rPr lang="en-US" smtClean="0">
                <a:solidFill>
                  <a:prstClr val="black"/>
                </a:solidFill>
                <a:ea typeface="ＭＳ Ｐゴシック" charset="-128"/>
              </a:rPr>
              <a:pPr defTabSz="457200" fontAlgn="base">
                <a:spcBef>
                  <a:spcPct val="0"/>
                </a:spcBef>
                <a:spcAft>
                  <a:spcPct val="0"/>
                </a:spcAft>
              </a:pPr>
              <a:t>‹#›</a:t>
            </a:fld>
            <a:endParaRPr lang="en-US" dirty="0">
              <a:solidFill>
                <a:prstClr val="black"/>
              </a:solidFill>
              <a:ea typeface="ＭＳ Ｐゴシック" charset="-128"/>
            </a:endParaRPr>
          </a:p>
        </p:txBody>
      </p:sp>
    </p:spTree>
    <p:extLst>
      <p:ext uri="{BB962C8B-B14F-4D97-AF65-F5344CB8AC3E}">
        <p14:creationId xmlns:p14="http://schemas.microsoft.com/office/powerpoint/2010/main" val="1873959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4"/>
            </p:custDataLst>
            <p:extLst>
              <p:ext uri="{D42A27DB-BD31-4B8C-83A1-F6EECF244321}">
                <p14:modId xmlns:p14="http://schemas.microsoft.com/office/powerpoint/2010/main" val="1432348165"/>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999" name="think-cell Slide" r:id="rId15" imgW="270" imgH="270" progId="TCLayout.ActiveDocument.1">
                  <p:embed/>
                </p:oleObj>
              </mc:Choice>
              <mc:Fallback>
                <p:oleObj name="think-cell Slide" r:id="rId15" imgW="270" imgH="270" progId="TCLayout.ActiveDocument.1">
                  <p:embed/>
                  <p:pic>
                    <p:nvPicPr>
                      <p:cNvPr id="0" name=""/>
                      <p:cNvPicPr/>
                      <p:nvPr/>
                    </p:nvPicPr>
                    <p:blipFill>
                      <a:blip r:embed="rId16"/>
                      <a:stretch>
                        <a:fillRect/>
                      </a:stretch>
                    </p:blipFill>
                    <p:spPr>
                      <a:xfrm>
                        <a:off x="2118" y="1589"/>
                        <a:ext cx="2116" cy="1587"/>
                      </a:xfrm>
                      <a:prstGeom prst="rect">
                        <a:avLst/>
                      </a:prstGeom>
                    </p:spPr>
                  </p:pic>
                </p:oleObj>
              </mc:Fallback>
            </mc:AlternateContent>
          </a:graphicData>
        </a:graphic>
      </p:graphicFrame>
      <p:sp>
        <p:nvSpPr>
          <p:cNvPr id="1026" name="Title Placeholder 1"/>
          <p:cNvSpPr>
            <a:spLocks noGrp="1"/>
          </p:cNvSpPr>
          <p:nvPr>
            <p:ph type="title"/>
          </p:nvPr>
        </p:nvSpPr>
        <p:spPr bwMode="auto">
          <a:xfrm>
            <a:off x="609600" y="436563"/>
            <a:ext cx="10972800" cy="981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609600" y="1600200"/>
            <a:ext cx="10972800" cy="44474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header4-01-01.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16385"/>
            <a:ext cx="12192000" cy="473273"/>
          </a:xfrm>
          <a:prstGeom prst="rect">
            <a:avLst/>
          </a:prstGeom>
        </p:spPr>
      </p:pic>
      <p:pic>
        <p:nvPicPr>
          <p:cNvPr id="6" name="Picture 5" descr="FTA_footer-01.png"/>
          <p:cNvPicPr>
            <a:picLocks noChangeAspect="1"/>
          </p:cNvPicPr>
          <p:nvPr/>
        </p:nvPicPr>
        <p:blipFill>
          <a:blip r:embed="rId18"/>
          <a:stretch>
            <a:fillRect/>
          </a:stretch>
        </p:blipFill>
        <p:spPr>
          <a:xfrm>
            <a:off x="0" y="6047680"/>
            <a:ext cx="12192000" cy="830804"/>
          </a:xfrm>
          <a:prstGeom prst="rect">
            <a:avLst/>
          </a:prstGeom>
        </p:spPr>
      </p:pic>
    </p:spTree>
    <p:extLst>
      <p:ext uri="{BB962C8B-B14F-4D97-AF65-F5344CB8AC3E}">
        <p14:creationId xmlns:p14="http://schemas.microsoft.com/office/powerpoint/2010/main" val="1666351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fontAlgn="base" hangingPunct="1">
        <a:spcBef>
          <a:spcPct val="0"/>
        </a:spcBef>
        <a:spcAft>
          <a:spcPct val="0"/>
        </a:spcAft>
        <a:defRPr sz="3600" b="1" i="0" kern="1200" baseline="0">
          <a:solidFill>
            <a:srgbClr val="395B74"/>
          </a:solidFill>
          <a:latin typeface="Arial Unicode MS" pitchFamily="34" charset="-128"/>
          <a:ea typeface="ＭＳ Ｐゴシック" charset="-128"/>
          <a:cs typeface="Raavi" pitchFamily="34" charset="0"/>
        </a:defRPr>
      </a:lvl1pPr>
      <a:lvl2pPr algn="ctr" rtl="0" eaLnBrk="1" fontAlgn="base" hangingPunct="1">
        <a:spcBef>
          <a:spcPct val="0"/>
        </a:spcBef>
        <a:spcAft>
          <a:spcPct val="0"/>
        </a:spcAft>
        <a:defRPr sz="4400">
          <a:solidFill>
            <a:schemeClr val="tx1"/>
          </a:solidFill>
          <a:latin typeface="Calibri" charset="0"/>
          <a:ea typeface="ＭＳ Ｐゴシック" charset="-128"/>
        </a:defRPr>
      </a:lvl2pPr>
      <a:lvl3pPr algn="ctr" rtl="0" eaLnBrk="1" fontAlgn="base" hangingPunct="1">
        <a:spcBef>
          <a:spcPct val="0"/>
        </a:spcBef>
        <a:spcAft>
          <a:spcPct val="0"/>
        </a:spcAft>
        <a:defRPr sz="4400">
          <a:solidFill>
            <a:schemeClr val="tx1"/>
          </a:solidFill>
          <a:latin typeface="Calibri" charset="0"/>
          <a:ea typeface="ＭＳ Ｐゴシック" charset="-128"/>
        </a:defRPr>
      </a:lvl3pPr>
      <a:lvl4pPr algn="ctr" rtl="0" eaLnBrk="1" fontAlgn="base" hangingPunct="1">
        <a:spcBef>
          <a:spcPct val="0"/>
        </a:spcBef>
        <a:spcAft>
          <a:spcPct val="0"/>
        </a:spcAft>
        <a:defRPr sz="4400">
          <a:solidFill>
            <a:schemeClr val="tx1"/>
          </a:solidFill>
          <a:latin typeface="Calibri" charset="0"/>
          <a:ea typeface="ＭＳ Ｐゴシック" charset="-128"/>
        </a:defRPr>
      </a:lvl4pPr>
      <a:lvl5pPr algn="ctr" rtl="0" eaLnBrk="1" fontAlgn="base" hangingPunct="1">
        <a:spcBef>
          <a:spcPct val="0"/>
        </a:spcBef>
        <a:spcAft>
          <a:spcPct val="0"/>
        </a:spcAft>
        <a:defRPr sz="4400">
          <a:solidFill>
            <a:schemeClr val="tx1"/>
          </a:solidFill>
          <a:latin typeface="Calibri" charset="0"/>
          <a:ea typeface="ＭＳ Ｐゴシック" charset="-128"/>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Gill Sans MT" pitchFamily="34" charset="0"/>
          <a:ea typeface="ＭＳ Ｐゴシック"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Gill Sans MT" pitchFamily="34" charset="0"/>
          <a:ea typeface="ＭＳ Ｐゴシック"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Gill Sans MT" pitchFamily="34" charset="0"/>
          <a:ea typeface="ＭＳ Ｐゴシック"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Gill Sans MT" pitchFamily="34" charset="0"/>
          <a:ea typeface="ＭＳ Ｐゴシック"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Gill Sans MT" pitchFamily="34" charset="0"/>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436563"/>
            <a:ext cx="109728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3076" name="Picture 6" descr="header4-01-01.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15874"/>
            <a:ext cx="12192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FTA_footer-01.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6048376"/>
            <a:ext cx="1219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24060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ctr" rtl="0" eaLnBrk="0" fontAlgn="base" hangingPunct="0">
        <a:spcBef>
          <a:spcPct val="0"/>
        </a:spcBef>
        <a:spcAft>
          <a:spcPct val="0"/>
        </a:spcAft>
        <a:defRPr sz="4100" b="1" kern="1200">
          <a:solidFill>
            <a:srgbClr val="395B74"/>
          </a:solidFill>
          <a:latin typeface="Arial Unicode MS" pitchFamily="34" charset="-128"/>
          <a:ea typeface="ＭＳ Ｐゴシック" charset="-128"/>
          <a:cs typeface="Raavi" pitchFamily="34" charset="0"/>
        </a:defRPr>
      </a:lvl1pPr>
      <a:lvl2pPr algn="ctr" rtl="0" eaLnBrk="0" fontAlgn="base" hangingPunct="0">
        <a:spcBef>
          <a:spcPct val="0"/>
        </a:spcBef>
        <a:spcAft>
          <a:spcPct val="0"/>
        </a:spcAft>
        <a:defRPr sz="4100" b="1">
          <a:solidFill>
            <a:srgbClr val="395B74"/>
          </a:solidFill>
          <a:latin typeface="Arial Unicode MS" pitchFamily="34" charset="-128"/>
          <a:ea typeface="ＭＳ Ｐゴシック" charset="-128"/>
          <a:cs typeface="Raavi" pitchFamily="34" charset="0"/>
        </a:defRPr>
      </a:lvl2pPr>
      <a:lvl3pPr algn="ctr" rtl="0" eaLnBrk="0" fontAlgn="base" hangingPunct="0">
        <a:spcBef>
          <a:spcPct val="0"/>
        </a:spcBef>
        <a:spcAft>
          <a:spcPct val="0"/>
        </a:spcAft>
        <a:defRPr sz="4100" b="1">
          <a:solidFill>
            <a:srgbClr val="395B74"/>
          </a:solidFill>
          <a:latin typeface="Arial Unicode MS" pitchFamily="34" charset="-128"/>
          <a:ea typeface="ＭＳ Ｐゴシック" charset="-128"/>
          <a:cs typeface="Raavi" pitchFamily="34" charset="0"/>
        </a:defRPr>
      </a:lvl3pPr>
      <a:lvl4pPr algn="ctr" rtl="0" eaLnBrk="0" fontAlgn="base" hangingPunct="0">
        <a:spcBef>
          <a:spcPct val="0"/>
        </a:spcBef>
        <a:spcAft>
          <a:spcPct val="0"/>
        </a:spcAft>
        <a:defRPr sz="4100" b="1">
          <a:solidFill>
            <a:srgbClr val="395B74"/>
          </a:solidFill>
          <a:latin typeface="Arial Unicode MS" pitchFamily="34" charset="-128"/>
          <a:ea typeface="ＭＳ Ｐゴシック" charset="-128"/>
          <a:cs typeface="Raavi" pitchFamily="34" charset="0"/>
        </a:defRPr>
      </a:lvl4pPr>
      <a:lvl5pPr algn="ctr" rtl="0" eaLnBrk="0" fontAlgn="base" hangingPunct="0">
        <a:spcBef>
          <a:spcPct val="0"/>
        </a:spcBef>
        <a:spcAft>
          <a:spcPct val="0"/>
        </a:spcAft>
        <a:defRPr sz="4100" b="1">
          <a:solidFill>
            <a:srgbClr val="395B74"/>
          </a:solidFill>
          <a:latin typeface="Arial Unicode MS" pitchFamily="34" charset="-128"/>
          <a:ea typeface="ＭＳ Ｐゴシック" charset="-128"/>
          <a:cs typeface="Raavi" pitchFamily="34" charset="0"/>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Gill Sans MT" pitchFamily="34" charset="0"/>
          <a:ea typeface="ＭＳ Ｐゴシック"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Gill Sans MT" pitchFamily="34" charset="0"/>
          <a:ea typeface="ＭＳ Ｐゴシック"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Gill Sans MT" pitchFamily="34" charset="0"/>
          <a:ea typeface="ＭＳ Ｐゴシック"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Gill Sans MT" pitchFamily="34" charset="0"/>
          <a:ea typeface="ＭＳ Ｐゴシック"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Gill Sans MT" pitchFamily="34" charset="0"/>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chart" Target="../charts/chart9.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23676" y="2397123"/>
            <a:ext cx="5209275" cy="3622677"/>
          </a:xfrm>
        </p:spPr>
        <p:txBody>
          <a:bodyPr rtlCol="0" anchor="t">
            <a:normAutofit/>
          </a:bodyPr>
          <a:lstStyle/>
          <a:p>
            <a:pPr fontAlgn="auto">
              <a:spcAft>
                <a:spcPts val="0"/>
              </a:spcAft>
              <a:defRPr/>
            </a:pPr>
            <a:r>
              <a:rPr lang="en-US" dirty="0">
                <a:solidFill>
                  <a:schemeClr val="tx2"/>
                </a:solidFill>
                <a:latin typeface="Arial Unicode MS"/>
              </a:rPr>
              <a:t>Does Transit State of Good Repair Impact Highway System Reliability</a:t>
            </a:r>
            <a:br>
              <a:rPr lang="en-US" dirty="0">
                <a:solidFill>
                  <a:schemeClr val="tx2"/>
                </a:solidFill>
                <a:latin typeface="Arial Unicode MS"/>
              </a:rPr>
            </a:br>
            <a:br>
              <a:rPr lang="en-US" sz="2000" b="0" dirty="0">
                <a:solidFill>
                  <a:schemeClr val="tx2"/>
                </a:solidFill>
                <a:latin typeface="Arial Unicode MS"/>
                <a:cs typeface="Arial" panose="020B0604020202020204" pitchFamily="34" charset="0"/>
              </a:rPr>
            </a:br>
            <a:r>
              <a:rPr lang="en-US" sz="1600" b="0" dirty="0">
                <a:solidFill>
                  <a:schemeClr val="tx2"/>
                </a:solidFill>
                <a:latin typeface="Arial Unicode MS"/>
                <a:cs typeface="Arial" panose="020B0604020202020204" pitchFamily="34" charset="0"/>
              </a:rPr>
              <a:t>M. Nazrul Islam</a:t>
            </a:r>
            <a:br>
              <a:rPr lang="en-US" sz="1600" b="0" dirty="0">
                <a:solidFill>
                  <a:schemeClr val="tx2"/>
                </a:solidFill>
                <a:latin typeface="Arial Unicode MS"/>
                <a:cs typeface="Arial" panose="020B0604020202020204" pitchFamily="34" charset="0"/>
              </a:rPr>
            </a:br>
            <a:r>
              <a:rPr lang="en-US" sz="1600" b="0" dirty="0">
                <a:solidFill>
                  <a:schemeClr val="tx2"/>
                </a:solidFill>
                <a:latin typeface="Arial Unicode MS"/>
                <a:cs typeface="Arial" panose="020B0604020202020204" pitchFamily="34" charset="0"/>
              </a:rPr>
              <a:t>FTA, Office of Planning and Environment</a:t>
            </a:r>
            <a:br>
              <a:rPr lang="en-US" sz="1600" b="0" dirty="0">
                <a:solidFill>
                  <a:schemeClr val="tx2"/>
                </a:solidFill>
                <a:latin typeface="Arial Unicode MS"/>
                <a:cs typeface="Arial" panose="020B0604020202020204" pitchFamily="34" charset="0"/>
              </a:rPr>
            </a:br>
            <a:r>
              <a:rPr lang="en-US" sz="1600" b="0" dirty="0">
                <a:solidFill>
                  <a:schemeClr val="tx2"/>
                </a:solidFill>
                <a:latin typeface="Arial Unicode MS"/>
                <a:cs typeface="Arial" panose="020B0604020202020204" pitchFamily="34" charset="0"/>
              </a:rPr>
              <a:t>June 03, 2019</a:t>
            </a:r>
            <a:br>
              <a:rPr lang="en-US" sz="1600" b="0" dirty="0">
                <a:solidFill>
                  <a:schemeClr val="tx2"/>
                </a:solidFill>
                <a:latin typeface="Arial Unicode MS"/>
                <a:cs typeface="Arial" panose="020B0604020202020204" pitchFamily="34" charset="0"/>
              </a:rPr>
            </a:br>
            <a:br>
              <a:rPr lang="en-US" sz="1600" b="0" dirty="0">
                <a:solidFill>
                  <a:schemeClr val="tx2"/>
                </a:solidFill>
                <a:latin typeface="Arial Unicode MS"/>
                <a:cs typeface="Arial" panose="020B0604020202020204" pitchFamily="34" charset="0"/>
              </a:rPr>
            </a:br>
            <a:br>
              <a:rPr lang="en-US" sz="1600" b="0" dirty="0">
                <a:solidFill>
                  <a:schemeClr val="tx2"/>
                </a:solidFill>
                <a:latin typeface="Arial Unicode MS"/>
                <a:cs typeface="Arial" panose="020B0604020202020204" pitchFamily="34" charset="0"/>
              </a:rPr>
            </a:br>
            <a:r>
              <a:rPr lang="en-US" sz="1600" b="0" dirty="0">
                <a:solidFill>
                  <a:schemeClr val="tx2"/>
                </a:solidFill>
                <a:latin typeface="Arial Unicode MS"/>
                <a:cs typeface="Arial" panose="020B0604020202020204" pitchFamily="34" charset="0"/>
              </a:rPr>
              <a:t>17</a:t>
            </a:r>
            <a:r>
              <a:rPr lang="en-US" sz="1600" b="0" baseline="30000" dirty="0">
                <a:solidFill>
                  <a:schemeClr val="tx2"/>
                </a:solidFill>
                <a:latin typeface="Arial Unicode MS"/>
                <a:cs typeface="Arial" panose="020B0604020202020204" pitchFamily="34" charset="0"/>
              </a:rPr>
              <a:t>th</a:t>
            </a:r>
            <a:r>
              <a:rPr lang="en-US" sz="1600" b="0" dirty="0">
                <a:solidFill>
                  <a:schemeClr val="tx2"/>
                </a:solidFill>
                <a:latin typeface="Arial Unicode MS"/>
                <a:cs typeface="Arial" panose="020B0604020202020204" pitchFamily="34" charset="0"/>
              </a:rPr>
              <a:t> Planning Application Conference</a:t>
            </a:r>
            <a:br>
              <a:rPr lang="en-US" sz="1600" b="0" dirty="0">
                <a:solidFill>
                  <a:schemeClr val="tx2"/>
                </a:solidFill>
                <a:latin typeface="Arial Unicode MS"/>
                <a:cs typeface="Arial" panose="020B0604020202020204" pitchFamily="34" charset="0"/>
              </a:rPr>
            </a:br>
            <a:r>
              <a:rPr lang="en-US" sz="1600" b="0" dirty="0">
                <a:solidFill>
                  <a:schemeClr val="tx2"/>
                </a:solidFill>
                <a:latin typeface="Arial Unicode MS"/>
                <a:cs typeface="Arial" panose="020B0604020202020204" pitchFamily="34" charset="0"/>
              </a:rPr>
              <a:t>Portland, OR, June 03, 2019</a:t>
            </a:r>
            <a:endParaRPr lang="en-US" sz="1600" b="0" dirty="0">
              <a:solidFill>
                <a:schemeClr val="tx2"/>
              </a:solidFill>
              <a:latin typeface="Arial Unicode MS"/>
              <a:ea typeface="+mj-ea"/>
              <a:cs typeface="Arial" panose="020B0604020202020204" pitchFamily="34" charset="0"/>
            </a:endParaRPr>
          </a:p>
        </p:txBody>
      </p:sp>
    </p:spTree>
    <p:extLst>
      <p:ext uri="{BB962C8B-B14F-4D97-AF65-F5344CB8AC3E}">
        <p14:creationId xmlns:p14="http://schemas.microsoft.com/office/powerpoint/2010/main" val="1784402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solidFill>
                  <a:schemeClr val="accent1"/>
                </a:solidFill>
              </a:rPr>
              <a:t>Metrorail Riders Used Other Transit Modes </a:t>
            </a:r>
            <a:endParaRPr lang="en-US" sz="2000" dirty="0">
              <a:solidFill>
                <a:schemeClr val="accent1"/>
              </a:solidFill>
            </a:endParaRPr>
          </a:p>
        </p:txBody>
      </p:sp>
      <p:graphicFrame>
        <p:nvGraphicFramePr>
          <p:cNvPr id="7" name="Chart 6">
            <a:extLst>
              <a:ext uri="{FF2B5EF4-FFF2-40B4-BE49-F238E27FC236}">
                <a16:creationId xmlns:a16="http://schemas.microsoft.com/office/drawing/2014/main" id="{C200BDAD-0E7A-4C8E-A3F9-B4B5070E21D1}"/>
              </a:ext>
            </a:extLst>
          </p:cNvPr>
          <p:cNvGraphicFramePr>
            <a:graphicFrameLocks/>
          </p:cNvGraphicFramePr>
          <p:nvPr>
            <p:extLst>
              <p:ext uri="{D42A27DB-BD31-4B8C-83A1-F6EECF244321}">
                <p14:modId xmlns:p14="http://schemas.microsoft.com/office/powerpoint/2010/main" val="2857400814"/>
              </p:ext>
            </p:extLst>
          </p:nvPr>
        </p:nvGraphicFramePr>
        <p:xfrm>
          <a:off x="1991140" y="1600200"/>
          <a:ext cx="7838661"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5852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dirty="0">
                <a:solidFill>
                  <a:schemeClr val="tx2"/>
                </a:solidFill>
              </a:rPr>
              <a:t>Arlington, VA – Bicycle &amp; Pedestrian Count Locations</a:t>
            </a:r>
          </a:p>
        </p:txBody>
      </p:sp>
      <p:pic>
        <p:nvPicPr>
          <p:cNvPr id="5" name="Content Placeholder 4"/>
          <p:cNvPicPr>
            <a:picLocks noGrp="1" noChangeAspect="1"/>
          </p:cNvPicPr>
          <p:nvPr>
            <p:ph idx="1"/>
          </p:nvPr>
        </p:nvPicPr>
        <p:blipFill>
          <a:blip r:embed="rId3"/>
          <a:stretch>
            <a:fillRect/>
          </a:stretch>
        </p:blipFill>
        <p:spPr>
          <a:xfrm>
            <a:off x="2362200" y="1417639"/>
            <a:ext cx="6019800" cy="47114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8458200" y="1460050"/>
            <a:ext cx="2133600" cy="1138773"/>
          </a:xfrm>
          <a:prstGeom prst="rect">
            <a:avLst/>
          </a:prstGeom>
          <a:noFill/>
        </p:spPr>
        <p:txBody>
          <a:bodyPr wrap="square" rtlCol="0">
            <a:spAutoFit/>
          </a:bodyPr>
          <a:lstStyle/>
          <a:p>
            <a:r>
              <a:rPr lang="en-US" u="sng" dirty="0"/>
              <a:t>Legend</a:t>
            </a:r>
          </a:p>
          <a:p>
            <a:r>
              <a:rPr lang="en-US" sz="1400" dirty="0"/>
              <a:t>River Crossing Locations</a:t>
            </a:r>
          </a:p>
          <a:p>
            <a:endParaRPr lang="en-US" dirty="0"/>
          </a:p>
          <a:p>
            <a:endParaRPr lang="en-US" dirty="0"/>
          </a:p>
        </p:txBody>
      </p:sp>
      <p:sp>
        <p:nvSpPr>
          <p:cNvPr id="6" name="Rectangle 5"/>
          <p:cNvSpPr/>
          <p:nvPr/>
        </p:nvSpPr>
        <p:spPr>
          <a:xfrm>
            <a:off x="8610600" y="2057400"/>
            <a:ext cx="457200" cy="228600"/>
          </a:xfrm>
          <a:prstGeom prst="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382000" y="1371600"/>
            <a:ext cx="2057400" cy="10846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3680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solidFill>
                  <a:schemeClr val="tx2"/>
                </a:solidFill>
              </a:rPr>
              <a:t>Bicycle and Pedestrian Counts Increased</a:t>
            </a:r>
            <a:endParaRPr lang="en-US" sz="2000" dirty="0">
              <a:solidFill>
                <a:schemeClr val="tx2"/>
              </a:solidFill>
            </a:endParaRPr>
          </a:p>
        </p:txBody>
      </p:sp>
      <p:graphicFrame>
        <p:nvGraphicFramePr>
          <p:cNvPr id="5" name="Chart 4">
            <a:extLst>
              <a:ext uri="{FF2B5EF4-FFF2-40B4-BE49-F238E27FC236}">
                <a16:creationId xmlns:a16="http://schemas.microsoft.com/office/drawing/2014/main" id="{AAFE24C9-FED9-4060-992C-D46D1BF1DECE}"/>
              </a:ext>
            </a:extLst>
          </p:cNvPr>
          <p:cNvGraphicFramePr>
            <a:graphicFrameLocks/>
          </p:cNvGraphicFramePr>
          <p:nvPr>
            <p:extLst/>
          </p:nvPr>
        </p:nvGraphicFramePr>
        <p:xfrm>
          <a:off x="2286000" y="1407699"/>
          <a:ext cx="7467600" cy="39925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734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1981201" y="1375172"/>
            <a:ext cx="7028127" cy="4339828"/>
          </a:xfrm>
          <a:prstGeom prst="rect">
            <a:avLst/>
          </a:prstGeom>
        </p:spPr>
      </p:pic>
      <p:sp>
        <p:nvSpPr>
          <p:cNvPr id="4" name="Title 1"/>
          <p:cNvSpPr txBox="1">
            <a:spLocks/>
          </p:cNvSpPr>
          <p:nvPr/>
        </p:nvSpPr>
        <p:spPr>
          <a:xfrm>
            <a:off x="609600" y="381000"/>
            <a:ext cx="104394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tx2"/>
                </a:solidFill>
                <a:latin typeface="Arial Unicode MS" panose="020B0604020202020204"/>
              </a:rPr>
              <a:t>Roadway Speed Data from FHWA’s National Performance Management Research Dataset</a:t>
            </a:r>
          </a:p>
        </p:txBody>
      </p:sp>
      <p:sp>
        <p:nvSpPr>
          <p:cNvPr id="10" name="Freeform: Shape 9"/>
          <p:cNvSpPr/>
          <p:nvPr/>
        </p:nvSpPr>
        <p:spPr>
          <a:xfrm>
            <a:off x="3429000" y="2034802"/>
            <a:ext cx="2667000" cy="2971800"/>
          </a:xfrm>
          <a:custGeom>
            <a:avLst/>
            <a:gdLst>
              <a:gd name="connsiteX0" fmla="*/ 0 w 2829186"/>
              <a:gd name="connsiteY0" fmla="*/ 0 h 2976892"/>
              <a:gd name="connsiteX1" fmla="*/ 1010195 w 2829186"/>
              <a:gd name="connsiteY1" fmla="*/ 548640 h 2976892"/>
              <a:gd name="connsiteX2" fmla="*/ 1593669 w 2829186"/>
              <a:gd name="connsiteY2" fmla="*/ 1645920 h 2976892"/>
              <a:gd name="connsiteX3" fmla="*/ 2725783 w 2829186"/>
              <a:gd name="connsiteY3" fmla="*/ 2865120 h 2976892"/>
              <a:gd name="connsiteX4" fmla="*/ 2708366 w 2829186"/>
              <a:gd name="connsiteY4" fmla="*/ 2847702 h 2976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9186" h="2976892">
                <a:moveTo>
                  <a:pt x="0" y="0"/>
                </a:moveTo>
                <a:cubicBezTo>
                  <a:pt x="372292" y="137160"/>
                  <a:pt x="744584" y="274320"/>
                  <a:pt x="1010195" y="548640"/>
                </a:cubicBezTo>
                <a:cubicBezTo>
                  <a:pt x="1275807" y="822960"/>
                  <a:pt x="1307738" y="1259840"/>
                  <a:pt x="1593669" y="1645920"/>
                </a:cubicBezTo>
                <a:cubicBezTo>
                  <a:pt x="1879600" y="2032000"/>
                  <a:pt x="2540000" y="2664823"/>
                  <a:pt x="2725783" y="2865120"/>
                </a:cubicBezTo>
                <a:cubicBezTo>
                  <a:pt x="2911566" y="3065417"/>
                  <a:pt x="2809966" y="2956559"/>
                  <a:pt x="2708366" y="284770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2" name="TextBox 1"/>
          <p:cNvSpPr txBox="1"/>
          <p:nvPr/>
        </p:nvSpPr>
        <p:spPr>
          <a:xfrm>
            <a:off x="9134050" y="1375173"/>
            <a:ext cx="1313126" cy="2246769"/>
          </a:xfrm>
          <a:prstGeom prst="rect">
            <a:avLst/>
          </a:prstGeom>
          <a:noFill/>
          <a:ln w="12700">
            <a:solidFill>
              <a:schemeClr val="tx1"/>
            </a:solidFill>
          </a:ln>
        </p:spPr>
        <p:txBody>
          <a:bodyPr wrap="square" rtlCol="0">
            <a:spAutoFit/>
          </a:bodyPr>
          <a:lstStyle/>
          <a:p>
            <a:r>
              <a:rPr lang="en-US" sz="1000" dirty="0"/>
              <a:t>Speed data at the following four Potomac Rider Crossings were obtained during the Surges and one-year before the Surges were compared:</a:t>
            </a:r>
          </a:p>
          <a:p>
            <a:endParaRPr lang="en-US" sz="1000" dirty="0"/>
          </a:p>
          <a:p>
            <a:pPr marL="171450" indent="-171450">
              <a:buFontTx/>
              <a:buChar char="-"/>
            </a:pPr>
            <a:r>
              <a:rPr lang="en-US" sz="1000" dirty="0"/>
              <a:t>Key Bridge</a:t>
            </a:r>
          </a:p>
          <a:p>
            <a:pPr marL="171450" indent="-171450">
              <a:buFontTx/>
              <a:buChar char="-"/>
            </a:pPr>
            <a:r>
              <a:rPr lang="en-US" sz="1000" dirty="0"/>
              <a:t>Roosevelt Bridge</a:t>
            </a:r>
          </a:p>
          <a:p>
            <a:pPr marL="171450" indent="-171450">
              <a:buFontTx/>
              <a:buChar char="-"/>
            </a:pPr>
            <a:r>
              <a:rPr lang="en-US" sz="1000" dirty="0"/>
              <a:t>Arlington memorial Bridge</a:t>
            </a:r>
          </a:p>
          <a:p>
            <a:pPr marL="171450" indent="-171450">
              <a:buFontTx/>
              <a:buChar char="-"/>
            </a:pPr>
            <a:r>
              <a:rPr lang="en-US" sz="1000" dirty="0"/>
              <a:t>14</a:t>
            </a:r>
            <a:r>
              <a:rPr lang="en-US" sz="1000" baseline="30000" dirty="0"/>
              <a:t>th</a:t>
            </a:r>
            <a:r>
              <a:rPr lang="en-US" sz="1000" dirty="0"/>
              <a:t> Street bridge)</a:t>
            </a:r>
          </a:p>
        </p:txBody>
      </p:sp>
    </p:spTree>
    <p:extLst>
      <p:ext uri="{BB962C8B-B14F-4D97-AF65-F5344CB8AC3E}">
        <p14:creationId xmlns:p14="http://schemas.microsoft.com/office/powerpoint/2010/main" val="2778106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solidFill>
                  <a:schemeClr val="tx2"/>
                </a:solidFill>
              </a:rPr>
              <a:t>Average AM Peak Speeds Reduction </a:t>
            </a:r>
          </a:p>
        </p:txBody>
      </p:sp>
      <p:graphicFrame>
        <p:nvGraphicFramePr>
          <p:cNvPr id="6" name="Content Placeholder 3">
            <a:extLst/>
          </p:cNvPr>
          <p:cNvGraphicFramePr>
            <a:graphicFrameLocks/>
          </p:cNvGraphicFramePr>
          <p:nvPr>
            <p:extLst/>
          </p:nvPr>
        </p:nvGraphicFramePr>
        <p:xfrm>
          <a:off x="2014538" y="1417639"/>
          <a:ext cx="7739063"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5827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81001"/>
            <a:ext cx="8458200" cy="981075"/>
          </a:xfrm>
        </p:spPr>
        <p:txBody>
          <a:bodyPr>
            <a:noAutofit/>
          </a:bodyPr>
          <a:lstStyle/>
          <a:p>
            <a:pPr algn="ctr"/>
            <a:r>
              <a:rPr lang="en-US" sz="3000" dirty="0">
                <a:solidFill>
                  <a:schemeClr val="tx2"/>
                </a:solidFill>
              </a:rPr>
              <a:t>I-395 Directional AM &amp; PM Speeds, During &amp; Before the Surge</a:t>
            </a:r>
          </a:p>
        </p:txBody>
      </p:sp>
      <p:graphicFrame>
        <p:nvGraphicFramePr>
          <p:cNvPr id="4" name="Chart 3">
            <a:extLst>
              <a:ext uri="{FF2B5EF4-FFF2-40B4-BE49-F238E27FC236}">
                <a16:creationId xmlns:a16="http://schemas.microsoft.com/office/drawing/2014/main" id="{2083F3E5-E8A8-476C-A1A3-9AE8C6947DF1}"/>
              </a:ext>
            </a:extLst>
          </p:cNvPr>
          <p:cNvGraphicFramePr>
            <a:graphicFrameLocks/>
          </p:cNvGraphicFramePr>
          <p:nvPr>
            <p:extLst/>
          </p:nvPr>
        </p:nvGraphicFramePr>
        <p:xfrm>
          <a:off x="2133601" y="1417638"/>
          <a:ext cx="4073127" cy="38376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673ADB5C-97B7-43BE-8AD3-C48F6DC0EC04}"/>
              </a:ext>
            </a:extLst>
          </p:cNvPr>
          <p:cNvGraphicFramePr>
            <a:graphicFrameLocks/>
          </p:cNvGraphicFramePr>
          <p:nvPr>
            <p:extLst/>
          </p:nvPr>
        </p:nvGraphicFramePr>
        <p:xfrm>
          <a:off x="6206728" y="1417638"/>
          <a:ext cx="3832622" cy="383767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11262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0600" y="857251"/>
            <a:ext cx="1981200" cy="5143500"/>
          </a:xfrm>
        </p:spPr>
        <p:txBody>
          <a:bodyPr>
            <a:normAutofit/>
          </a:bodyPr>
          <a:lstStyle/>
          <a:p>
            <a:r>
              <a:rPr lang="en-US" sz="1200" u="sng" dirty="0"/>
              <a:t>Traffic Count Locations:</a:t>
            </a:r>
            <a:br>
              <a:rPr lang="en-US" sz="1200" u="sng" dirty="0"/>
            </a:br>
            <a:r>
              <a:rPr lang="en-US" sz="1200" dirty="0"/>
              <a:t>1. I-66</a:t>
            </a:r>
            <a:br>
              <a:rPr lang="en-US" sz="1200" dirty="0"/>
            </a:br>
            <a:r>
              <a:rPr lang="en-US" sz="1200" dirty="0"/>
              <a:t>2. I-395 &amp; I-395 HOV</a:t>
            </a:r>
            <a:br>
              <a:rPr lang="en-US" sz="1200" dirty="0"/>
            </a:br>
            <a:r>
              <a:rPr lang="en-US" sz="1200" dirty="0"/>
              <a:t>3. US 50</a:t>
            </a:r>
            <a:br>
              <a:rPr lang="en-US" sz="1200" dirty="0"/>
            </a:br>
            <a:r>
              <a:rPr lang="en-US" sz="1200" dirty="0"/>
              <a:t>4. US 29</a:t>
            </a:r>
            <a:br>
              <a:rPr lang="en-US" sz="1200" dirty="0"/>
            </a:br>
            <a:r>
              <a:rPr lang="en-US" sz="1200" dirty="0"/>
              <a:t>5. SR-236</a:t>
            </a:r>
            <a:br>
              <a:rPr lang="en-US" sz="1200" dirty="0"/>
            </a:br>
            <a:r>
              <a:rPr lang="en-US" sz="1200" dirty="0"/>
              <a:t>6. SR 120</a:t>
            </a:r>
            <a:br>
              <a:rPr lang="en-US" sz="1200" dirty="0"/>
            </a:br>
            <a:r>
              <a:rPr lang="en-US" sz="1200" dirty="0"/>
              <a:t>7. SR 123</a:t>
            </a:r>
            <a:br>
              <a:rPr lang="en-US" sz="1200" dirty="0"/>
            </a:br>
            <a:endParaRPr lang="en-US" sz="1200" dirty="0"/>
          </a:p>
        </p:txBody>
      </p:sp>
      <p:pic>
        <p:nvPicPr>
          <p:cNvPr id="5" name="Content Placeholder 4"/>
          <p:cNvPicPr>
            <a:picLocks noGrp="1" noChangeAspect="1"/>
          </p:cNvPicPr>
          <p:nvPr>
            <p:ph idx="1"/>
          </p:nvPr>
        </p:nvPicPr>
        <p:blipFill>
          <a:blip r:embed="rId3"/>
          <a:stretch>
            <a:fillRect/>
          </a:stretch>
        </p:blipFill>
        <p:spPr>
          <a:xfrm>
            <a:off x="1828800" y="1219201"/>
            <a:ext cx="6941218" cy="4781550"/>
          </a:xfrm>
          <a:prstGeom prst="rect">
            <a:avLst/>
          </a:prstGeom>
        </p:spPr>
      </p:pic>
      <p:sp>
        <p:nvSpPr>
          <p:cNvPr id="4" name="Title 1"/>
          <p:cNvSpPr txBox="1">
            <a:spLocks/>
          </p:cNvSpPr>
          <p:nvPr/>
        </p:nvSpPr>
        <p:spPr>
          <a:xfrm>
            <a:off x="457200" y="388176"/>
            <a:ext cx="11049000" cy="93815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tx2"/>
                </a:solidFill>
                <a:ea typeface="Arial Unicode MS" panose="020B0604020202020204"/>
              </a:rPr>
              <a:t>Virginia DOT Roadway Traffic Count Data – Locations</a:t>
            </a:r>
          </a:p>
        </p:txBody>
      </p:sp>
    </p:spTree>
    <p:extLst>
      <p:ext uri="{BB962C8B-B14F-4D97-AF65-F5344CB8AC3E}">
        <p14:creationId xmlns:p14="http://schemas.microsoft.com/office/powerpoint/2010/main" val="3339558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solidFill>
                  <a:srgbClr val="002060"/>
                </a:solidFill>
              </a:rPr>
              <a:t>Average of All Routes – Percent Increase from 2015 to 2016</a:t>
            </a:r>
          </a:p>
        </p:txBody>
      </p:sp>
      <p:graphicFrame>
        <p:nvGraphicFramePr>
          <p:cNvPr id="6" name="Content Placeholder 5">
            <a:extLst>
              <a:ext uri="{FF2B5EF4-FFF2-40B4-BE49-F238E27FC236}">
                <a16:creationId xmlns:a16="http://schemas.microsoft.com/office/drawing/2014/main" id="{00000000-0008-0000-0700-000005000000}"/>
              </a:ext>
            </a:extLst>
          </p:cNvPr>
          <p:cNvGraphicFramePr>
            <a:graphicFrameLocks noGrp="1"/>
          </p:cNvGraphicFramePr>
          <p:nvPr>
            <p:ph idx="1"/>
            <p:extLst/>
          </p:nvPr>
        </p:nvGraphicFramePr>
        <p:xfrm>
          <a:off x="1981200" y="1524001"/>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6638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81000"/>
            <a:ext cx="110490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tx2"/>
                </a:solidFill>
                <a:ea typeface="Arial Unicode MS" panose="020B0604020202020204"/>
              </a:rPr>
              <a:t>Surge #1 - I-395 (2015 and 2016) – Hourly Roadway Volumes</a:t>
            </a:r>
          </a:p>
        </p:txBody>
      </p:sp>
      <p:graphicFrame>
        <p:nvGraphicFramePr>
          <p:cNvPr id="8" name="Chart 7">
            <a:extLst>
              <a:ext uri="{FF2B5EF4-FFF2-40B4-BE49-F238E27FC236}">
                <a16:creationId xmlns:a16="http://schemas.microsoft.com/office/drawing/2014/main" id="{16418BD5-EC76-41EB-9F65-A7698B83C821}"/>
              </a:ext>
            </a:extLst>
          </p:cNvPr>
          <p:cNvGraphicFramePr>
            <a:graphicFrameLocks/>
          </p:cNvGraphicFramePr>
          <p:nvPr>
            <p:extLst/>
          </p:nvPr>
        </p:nvGraphicFramePr>
        <p:xfrm>
          <a:off x="2099583" y="1676400"/>
          <a:ext cx="3943350" cy="3962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E149544F-C6E8-4BBC-A4A5-D3AD3C6D2A47}"/>
              </a:ext>
            </a:extLst>
          </p:cNvPr>
          <p:cNvGraphicFramePr>
            <a:graphicFrameLocks/>
          </p:cNvGraphicFramePr>
          <p:nvPr>
            <p:extLst/>
          </p:nvPr>
        </p:nvGraphicFramePr>
        <p:xfrm>
          <a:off x="6042933" y="1666875"/>
          <a:ext cx="3996417" cy="39719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23340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36564"/>
            <a:ext cx="9144000" cy="981075"/>
          </a:xfrm>
        </p:spPr>
        <p:txBody>
          <a:bodyPr/>
          <a:lstStyle/>
          <a:p>
            <a:r>
              <a:rPr lang="en-US" sz="3000" dirty="0">
                <a:solidFill>
                  <a:schemeClr val="tx2"/>
                </a:solidFill>
              </a:rPr>
              <a:t>Traffic Count Locations in Maryland</a:t>
            </a:r>
          </a:p>
        </p:txBody>
      </p:sp>
      <p:pic>
        <p:nvPicPr>
          <p:cNvPr id="7" name="Picture 6"/>
          <p:cNvPicPr>
            <a:picLocks noChangeAspect="1"/>
          </p:cNvPicPr>
          <p:nvPr/>
        </p:nvPicPr>
        <p:blipFill>
          <a:blip r:embed="rId3"/>
          <a:stretch>
            <a:fillRect/>
          </a:stretch>
        </p:blipFill>
        <p:spPr>
          <a:xfrm>
            <a:off x="1981200" y="1295400"/>
            <a:ext cx="7010400" cy="4419600"/>
          </a:xfrm>
          <a:prstGeom prst="rect">
            <a:avLst/>
          </a:prstGeom>
        </p:spPr>
      </p:pic>
      <p:sp>
        <p:nvSpPr>
          <p:cNvPr id="3" name="TextBox 2"/>
          <p:cNvSpPr txBox="1"/>
          <p:nvPr/>
        </p:nvSpPr>
        <p:spPr>
          <a:xfrm>
            <a:off x="5715000" y="6009724"/>
            <a:ext cx="4522392" cy="246221"/>
          </a:xfrm>
          <a:prstGeom prst="rect">
            <a:avLst/>
          </a:prstGeom>
          <a:noFill/>
        </p:spPr>
        <p:txBody>
          <a:bodyPr wrap="none" rtlCol="0">
            <a:spAutoFit/>
          </a:bodyPr>
          <a:lstStyle/>
          <a:p>
            <a:r>
              <a:rPr lang="en-US" sz="1000" dirty="0"/>
              <a:t>http://data.imap.maryland.gov/datasets/2b40c7c4367848218ce037a2a04b3c95_0</a:t>
            </a:r>
          </a:p>
        </p:txBody>
      </p:sp>
      <p:sp>
        <p:nvSpPr>
          <p:cNvPr id="5" name="TextBox 4"/>
          <p:cNvSpPr txBox="1"/>
          <p:nvPr/>
        </p:nvSpPr>
        <p:spPr>
          <a:xfrm>
            <a:off x="8991600" y="1455254"/>
            <a:ext cx="1752600" cy="1077218"/>
          </a:xfrm>
          <a:prstGeom prst="rect">
            <a:avLst/>
          </a:prstGeom>
          <a:noFill/>
        </p:spPr>
        <p:txBody>
          <a:bodyPr wrap="square" rtlCol="0">
            <a:spAutoFit/>
          </a:bodyPr>
          <a:lstStyle/>
          <a:p>
            <a:r>
              <a:rPr lang="en-US" u="sng" dirty="0"/>
              <a:t>Legend</a:t>
            </a:r>
          </a:p>
          <a:p>
            <a:r>
              <a:rPr lang="en-US" sz="1400" dirty="0"/>
              <a:t>Count Locations    </a:t>
            </a:r>
            <a:endParaRPr lang="en-US" sz="1200" dirty="0"/>
          </a:p>
          <a:p>
            <a:r>
              <a:rPr lang="en-US" sz="1400" dirty="0"/>
              <a:t>Count Data Used</a:t>
            </a:r>
          </a:p>
          <a:p>
            <a:endParaRPr lang="en-US" dirty="0"/>
          </a:p>
        </p:txBody>
      </p:sp>
      <p:sp>
        <p:nvSpPr>
          <p:cNvPr id="8" name="Rectangle 7"/>
          <p:cNvSpPr/>
          <p:nvPr/>
        </p:nvSpPr>
        <p:spPr>
          <a:xfrm>
            <a:off x="8991600" y="1362664"/>
            <a:ext cx="1567542" cy="10846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0363200" y="1828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0363200" y="20574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5407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dirty="0">
                <a:solidFill>
                  <a:schemeClr val="tx2"/>
                </a:solidFill>
                <a:ea typeface="Arial Unicode MS" panose="020B0604020202020204" pitchFamily="34" charset="-128"/>
                <a:cs typeface="Arial Unicode MS" panose="020B0604020202020204" pitchFamily="34" charset="-128"/>
              </a:rPr>
              <a:t>Why this Study</a:t>
            </a:r>
          </a:p>
        </p:txBody>
      </p:sp>
      <p:sp>
        <p:nvSpPr>
          <p:cNvPr id="3" name="Content Placeholder 2"/>
          <p:cNvSpPr>
            <a:spLocks noGrp="1"/>
          </p:cNvSpPr>
          <p:nvPr>
            <p:ph idx="1"/>
          </p:nvPr>
        </p:nvSpPr>
        <p:spPr>
          <a:xfrm>
            <a:off x="609600" y="1390968"/>
            <a:ext cx="10972800" cy="4495800"/>
          </a:xfrm>
        </p:spPr>
        <p:txBody>
          <a:bodyPr/>
          <a:lstStyle/>
          <a:p>
            <a:r>
              <a:rPr lang="en-US" sz="2000" dirty="0">
                <a:solidFill>
                  <a:schemeClr val="tx1">
                    <a:lumMod val="95000"/>
                    <a:lumOff val="5000"/>
                  </a:schemeClr>
                </a:solidFill>
                <a:ea typeface="Arial Unicode MS" panose="020B0604020202020204"/>
              </a:rPr>
              <a:t>MAP-21 requires transportation agencies to implement a performance based approach to transportation planning. </a:t>
            </a:r>
          </a:p>
          <a:p>
            <a:endParaRPr lang="en-US" sz="2000" dirty="0">
              <a:solidFill>
                <a:schemeClr val="tx1">
                  <a:lumMod val="95000"/>
                  <a:lumOff val="5000"/>
                </a:schemeClr>
              </a:solidFill>
              <a:ea typeface="Arial Unicode MS" panose="020B0604020202020204"/>
            </a:endParaRPr>
          </a:p>
          <a:p>
            <a:r>
              <a:rPr lang="en-US" sz="2000" dirty="0">
                <a:solidFill>
                  <a:schemeClr val="tx1">
                    <a:lumMod val="95000"/>
                    <a:lumOff val="5000"/>
                  </a:schemeClr>
                </a:solidFill>
                <a:ea typeface="Arial Unicode MS" panose="020B0604020202020204"/>
              </a:rPr>
              <a:t>The MAP-21 performance measures include transportation system reliability, congestion, asset management and state of good repair, in addition to safety, environmental benefits and freight.</a:t>
            </a:r>
          </a:p>
          <a:p>
            <a:endParaRPr lang="en-US" sz="2000" dirty="0">
              <a:solidFill>
                <a:schemeClr val="tx1">
                  <a:lumMod val="95000"/>
                  <a:lumOff val="5000"/>
                </a:schemeClr>
              </a:solidFill>
              <a:ea typeface="Arial Unicode MS" panose="020B0604020202020204"/>
            </a:endParaRPr>
          </a:p>
          <a:p>
            <a:r>
              <a:rPr lang="en-US" sz="2000" dirty="0">
                <a:solidFill>
                  <a:schemeClr val="tx1">
                    <a:lumMod val="95000"/>
                    <a:lumOff val="5000"/>
                  </a:schemeClr>
                </a:solidFill>
                <a:ea typeface="Arial Unicode MS" panose="020B0604020202020204"/>
              </a:rPr>
              <a:t>Does transit state of good repair impact transportation system reliability and congestion on the highway system and other modes?</a:t>
            </a:r>
          </a:p>
          <a:p>
            <a:endParaRPr lang="en-US" sz="2000" dirty="0">
              <a:solidFill>
                <a:schemeClr val="tx1">
                  <a:lumMod val="95000"/>
                  <a:lumOff val="5000"/>
                </a:schemeClr>
              </a:solidFill>
              <a:ea typeface="Arial Unicode MS" panose="020B0604020202020204"/>
            </a:endParaRPr>
          </a:p>
          <a:p>
            <a:r>
              <a:rPr lang="en-US" sz="2000" dirty="0">
                <a:solidFill>
                  <a:schemeClr val="tx1">
                    <a:lumMod val="95000"/>
                    <a:lumOff val="5000"/>
                  </a:schemeClr>
                </a:solidFill>
                <a:ea typeface="Arial Unicode MS" panose="020B0604020202020204"/>
              </a:rPr>
              <a:t>The WMATA </a:t>
            </a:r>
            <a:r>
              <a:rPr lang="en-US" sz="2000" dirty="0" err="1">
                <a:solidFill>
                  <a:schemeClr val="tx1">
                    <a:lumMod val="95000"/>
                    <a:lumOff val="5000"/>
                  </a:schemeClr>
                </a:solidFill>
                <a:ea typeface="Arial Unicode MS" panose="020B0604020202020204"/>
              </a:rPr>
              <a:t>SafeTrack</a:t>
            </a:r>
            <a:r>
              <a:rPr lang="en-US" sz="2000" dirty="0">
                <a:solidFill>
                  <a:schemeClr val="tx1">
                    <a:lumMod val="95000"/>
                    <a:lumOff val="5000"/>
                  </a:schemeClr>
                </a:solidFill>
                <a:ea typeface="Arial Unicode MS" panose="020B0604020202020204"/>
              </a:rPr>
              <a:t> closures provided an opportunity to  assess transportation system reliability and congestion during transit system changes.</a:t>
            </a:r>
          </a:p>
        </p:txBody>
      </p:sp>
    </p:spTree>
    <p:extLst>
      <p:ext uri="{BB962C8B-B14F-4D97-AF65-F5344CB8AC3E}">
        <p14:creationId xmlns:p14="http://schemas.microsoft.com/office/powerpoint/2010/main" val="776161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dirty="0">
                <a:solidFill>
                  <a:schemeClr val="tx2"/>
                </a:solidFill>
              </a:rPr>
              <a:t>Percent Maryland Highway Traffics Increase (To/From DC)</a:t>
            </a:r>
          </a:p>
        </p:txBody>
      </p:sp>
      <p:graphicFrame>
        <p:nvGraphicFramePr>
          <p:cNvPr id="5" name="Content Placeholder 4">
            <a:extLst>
              <a:ext uri="{FF2B5EF4-FFF2-40B4-BE49-F238E27FC236}">
                <a16:creationId xmlns:a16="http://schemas.microsoft.com/office/drawing/2014/main" id="{9701A83B-C762-4881-BC0C-73E491231565}"/>
              </a:ext>
            </a:extLst>
          </p:cNvPr>
          <p:cNvGraphicFramePr>
            <a:graphicFrameLocks noGrp="1"/>
          </p:cNvGraphicFramePr>
          <p:nvPr>
            <p:ph idx="1"/>
            <p:extLst/>
          </p:nvPr>
        </p:nvGraphicFramePr>
        <p:xfrm>
          <a:off x="2362200" y="1600202"/>
          <a:ext cx="7543800" cy="342899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5486400" y="5797733"/>
            <a:ext cx="4522392" cy="246221"/>
          </a:xfrm>
          <a:prstGeom prst="rect">
            <a:avLst/>
          </a:prstGeom>
          <a:noFill/>
        </p:spPr>
        <p:txBody>
          <a:bodyPr wrap="none" rtlCol="0">
            <a:spAutoFit/>
          </a:bodyPr>
          <a:lstStyle/>
          <a:p>
            <a:r>
              <a:rPr lang="en-US" sz="1000" dirty="0"/>
              <a:t>http://data.imap.maryland.gov/datasets/2b40c7c4367848218ce037a2a04b3c95_0</a:t>
            </a:r>
          </a:p>
        </p:txBody>
      </p:sp>
    </p:spTree>
    <p:extLst>
      <p:ext uri="{BB962C8B-B14F-4D97-AF65-F5344CB8AC3E}">
        <p14:creationId xmlns:p14="http://schemas.microsoft.com/office/powerpoint/2010/main" val="2827779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dirty="0">
                <a:solidFill>
                  <a:schemeClr val="tx1"/>
                </a:solidFill>
              </a:rPr>
              <a:t>The Metrorail Surges Impacted all Modes</a:t>
            </a:r>
            <a:endParaRPr lang="en-US" sz="2000" dirty="0">
              <a:solidFill>
                <a:schemeClr val="tx1"/>
              </a:solidFill>
            </a:endParaRPr>
          </a:p>
        </p:txBody>
      </p:sp>
      <p:sp>
        <p:nvSpPr>
          <p:cNvPr id="3" name="Content Placeholder 2"/>
          <p:cNvSpPr>
            <a:spLocks noGrp="1"/>
          </p:cNvSpPr>
          <p:nvPr>
            <p:ph idx="1"/>
          </p:nvPr>
        </p:nvSpPr>
        <p:spPr>
          <a:xfrm>
            <a:off x="1905000" y="1219201"/>
            <a:ext cx="8229600" cy="4525963"/>
          </a:xfrm>
        </p:spPr>
        <p:txBody>
          <a:bodyPr/>
          <a:lstStyle/>
          <a:p>
            <a:pPr marL="0" indent="0">
              <a:buNone/>
            </a:pPr>
            <a:r>
              <a:rPr lang="en-US" sz="2400" dirty="0">
                <a:solidFill>
                  <a:schemeClr val="tx1">
                    <a:lumMod val="95000"/>
                    <a:lumOff val="5000"/>
                  </a:schemeClr>
                </a:solidFill>
                <a:ea typeface="Arial Unicode MS" panose="020B0604020202020204"/>
              </a:rPr>
              <a:t>Between Base and Surge:</a:t>
            </a:r>
          </a:p>
          <a:p>
            <a:r>
              <a:rPr lang="en-US" sz="2000" dirty="0">
                <a:solidFill>
                  <a:schemeClr val="tx1">
                    <a:lumMod val="95000"/>
                    <a:lumOff val="5000"/>
                  </a:schemeClr>
                </a:solidFill>
                <a:ea typeface="Arial Unicode MS" panose="020B0604020202020204"/>
              </a:rPr>
              <a:t>Metrorail riders decreased (10%, 68,800)</a:t>
            </a:r>
          </a:p>
          <a:p>
            <a:r>
              <a:rPr lang="en-US" sz="2000" dirty="0">
                <a:solidFill>
                  <a:schemeClr val="tx1">
                    <a:lumMod val="95000"/>
                    <a:lumOff val="5000"/>
                  </a:schemeClr>
                </a:solidFill>
                <a:ea typeface="Arial Unicode MS" panose="020B0604020202020204"/>
              </a:rPr>
              <a:t>Bus riders increased (1,100; Max 6,200) </a:t>
            </a:r>
          </a:p>
          <a:p>
            <a:r>
              <a:rPr lang="en-US" sz="2000" dirty="0">
                <a:solidFill>
                  <a:schemeClr val="tx1">
                    <a:lumMod val="95000"/>
                    <a:lumOff val="5000"/>
                  </a:schemeClr>
                </a:solidFill>
                <a:ea typeface="Arial Unicode MS" panose="020B0604020202020204"/>
              </a:rPr>
              <a:t>Virginia Railway Express riders increased (1,350; Max 3,000)</a:t>
            </a:r>
          </a:p>
          <a:p>
            <a:r>
              <a:rPr lang="en-US" sz="2000" dirty="0">
                <a:solidFill>
                  <a:schemeClr val="tx1">
                    <a:lumMod val="95000"/>
                    <a:lumOff val="5000"/>
                  </a:schemeClr>
                </a:solidFill>
                <a:ea typeface="Arial Unicode MS" panose="020B0604020202020204"/>
              </a:rPr>
              <a:t>Arlington Regional Transit riders increased (1,500; Max 2,900)</a:t>
            </a:r>
          </a:p>
          <a:p>
            <a:r>
              <a:rPr lang="en-US" sz="2000" dirty="0">
                <a:solidFill>
                  <a:schemeClr val="tx1">
                    <a:lumMod val="95000"/>
                    <a:lumOff val="5000"/>
                  </a:schemeClr>
                </a:solidFill>
                <a:ea typeface="Arial Unicode MS" panose="020B0604020202020204"/>
              </a:rPr>
              <a:t>Fairfax connectors and DASH ridership decreased by 2,000 and 1,500 respectively</a:t>
            </a:r>
          </a:p>
          <a:p>
            <a:r>
              <a:rPr lang="en-US" sz="2000" dirty="0">
                <a:solidFill>
                  <a:schemeClr val="tx1">
                    <a:lumMod val="95000"/>
                    <a:lumOff val="5000"/>
                  </a:schemeClr>
                </a:solidFill>
                <a:ea typeface="Arial Unicode MS" panose="020B0604020202020204"/>
              </a:rPr>
              <a:t>Pedestrian and bicycle counts increased (900)</a:t>
            </a:r>
          </a:p>
          <a:p>
            <a:r>
              <a:rPr lang="en-US" sz="2000" dirty="0">
                <a:solidFill>
                  <a:schemeClr val="tx1">
                    <a:lumMod val="95000"/>
                    <a:lumOff val="5000"/>
                  </a:schemeClr>
                </a:solidFill>
                <a:ea typeface="Arial Unicode MS" panose="020B0604020202020204"/>
              </a:rPr>
              <a:t>Capital Bikeshare riders increased (950, Max 2,100)</a:t>
            </a:r>
          </a:p>
          <a:p>
            <a:r>
              <a:rPr lang="en-US" sz="2000" dirty="0">
                <a:solidFill>
                  <a:schemeClr val="tx1">
                    <a:lumMod val="95000"/>
                    <a:lumOff val="5000"/>
                  </a:schemeClr>
                </a:solidFill>
                <a:ea typeface="Arial Unicode MS" panose="020B0604020202020204"/>
              </a:rPr>
              <a:t>MARC – Camden line riders increased (200)</a:t>
            </a:r>
          </a:p>
          <a:p>
            <a:r>
              <a:rPr lang="en-US" sz="2000" dirty="0">
                <a:solidFill>
                  <a:schemeClr val="tx1">
                    <a:lumMod val="95000"/>
                    <a:lumOff val="5000"/>
                  </a:schemeClr>
                </a:solidFill>
                <a:ea typeface="Arial Unicode MS" panose="020B0604020202020204"/>
              </a:rPr>
              <a:t>Auto travel speed decreased (2.1pmh; Max 5.2 mph)</a:t>
            </a:r>
          </a:p>
          <a:p>
            <a:r>
              <a:rPr lang="en-US" sz="2000" dirty="0">
                <a:solidFill>
                  <a:schemeClr val="tx1">
                    <a:lumMod val="95000"/>
                    <a:lumOff val="5000"/>
                  </a:schemeClr>
                </a:solidFill>
                <a:ea typeface="Arial Unicode MS" panose="020B0604020202020204"/>
              </a:rPr>
              <a:t>Traffic volumes on major Virginia roadways to/from DC increased (11,000)</a:t>
            </a:r>
          </a:p>
          <a:p>
            <a:r>
              <a:rPr lang="en-US" sz="2000" dirty="0">
                <a:solidFill>
                  <a:schemeClr val="tx1">
                    <a:lumMod val="95000"/>
                    <a:lumOff val="5000"/>
                  </a:schemeClr>
                </a:solidFill>
                <a:ea typeface="Arial Unicode MS" panose="020B0604020202020204"/>
              </a:rPr>
              <a:t>Maryland roadways to/from DC increased (13,000)</a:t>
            </a:r>
          </a:p>
          <a:p>
            <a:endParaRPr lang="en-US" sz="1600" dirty="0"/>
          </a:p>
        </p:txBody>
      </p:sp>
    </p:spTree>
    <p:extLst>
      <p:ext uri="{BB962C8B-B14F-4D97-AF65-F5344CB8AC3E}">
        <p14:creationId xmlns:p14="http://schemas.microsoft.com/office/powerpoint/2010/main" val="811548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solidFill>
                  <a:schemeClr val="tx2"/>
                </a:solidFill>
              </a:rPr>
              <a:t>Surges 1&amp;5 – </a:t>
            </a:r>
            <a:r>
              <a:rPr lang="en-US" sz="3000" dirty="0" err="1">
                <a:solidFill>
                  <a:schemeClr val="tx2"/>
                </a:solidFill>
              </a:rPr>
              <a:t>Boardings</a:t>
            </a:r>
            <a:r>
              <a:rPr lang="en-US" sz="3000" dirty="0">
                <a:solidFill>
                  <a:schemeClr val="tx2"/>
                </a:solidFill>
              </a:rPr>
              <a:t> During and One-Year Prior</a:t>
            </a:r>
          </a:p>
        </p:txBody>
      </p:sp>
      <p:pic>
        <p:nvPicPr>
          <p:cNvPr id="8" name="Content Placeholder 7"/>
          <p:cNvPicPr>
            <a:picLocks noGrp="1" noChangeAspect="1"/>
          </p:cNvPicPr>
          <p:nvPr>
            <p:ph idx="1"/>
          </p:nvPr>
        </p:nvPicPr>
        <p:blipFill>
          <a:blip r:embed="rId3"/>
          <a:stretch>
            <a:fillRect/>
          </a:stretch>
        </p:blipFill>
        <p:spPr>
          <a:xfrm>
            <a:off x="2362201" y="1417639"/>
            <a:ext cx="7162800" cy="4602162"/>
          </a:xfrm>
          <a:prstGeom prst="rect">
            <a:avLst/>
          </a:prstGeom>
          <a:ln w="38100">
            <a:solidFill>
              <a:schemeClr val="tx1"/>
            </a:solidFill>
          </a:ln>
        </p:spPr>
      </p:pic>
    </p:spTree>
    <p:extLst>
      <p:ext uri="{BB962C8B-B14F-4D97-AF65-F5344CB8AC3E}">
        <p14:creationId xmlns:p14="http://schemas.microsoft.com/office/powerpoint/2010/main" val="904865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solidFill>
                  <a:schemeClr val="tx2"/>
                </a:solidFill>
              </a:rPr>
              <a:t>Surges 1 &amp; 5 - Roadway Volumes Change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84286079"/>
              </p:ext>
            </p:extLst>
          </p:nvPr>
        </p:nvGraphicFramePr>
        <p:xfrm>
          <a:off x="2587989" y="1445860"/>
          <a:ext cx="2822212" cy="1832200"/>
        </p:xfrm>
        <a:graphic>
          <a:graphicData uri="http://schemas.openxmlformats.org/drawingml/2006/table">
            <a:tbl>
              <a:tblPr/>
              <a:tblGrid>
                <a:gridCol w="482277">
                  <a:extLst>
                    <a:ext uri="{9D8B030D-6E8A-4147-A177-3AD203B41FA5}">
                      <a16:colId xmlns:a16="http://schemas.microsoft.com/office/drawing/2014/main" val="2867552070"/>
                    </a:ext>
                  </a:extLst>
                </a:gridCol>
                <a:gridCol w="678759">
                  <a:extLst>
                    <a:ext uri="{9D8B030D-6E8A-4147-A177-3AD203B41FA5}">
                      <a16:colId xmlns:a16="http://schemas.microsoft.com/office/drawing/2014/main" val="1331345519"/>
                    </a:ext>
                  </a:extLst>
                </a:gridCol>
                <a:gridCol w="830588">
                  <a:extLst>
                    <a:ext uri="{9D8B030D-6E8A-4147-A177-3AD203B41FA5}">
                      <a16:colId xmlns:a16="http://schemas.microsoft.com/office/drawing/2014/main" val="3846308246"/>
                    </a:ext>
                  </a:extLst>
                </a:gridCol>
                <a:gridCol w="830588">
                  <a:extLst>
                    <a:ext uri="{9D8B030D-6E8A-4147-A177-3AD203B41FA5}">
                      <a16:colId xmlns:a16="http://schemas.microsoft.com/office/drawing/2014/main" val="2912581113"/>
                    </a:ext>
                  </a:extLst>
                </a:gridCol>
              </a:tblGrid>
              <a:tr h="302843">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algn="ctr" fontAlgn="b"/>
                      <a:r>
                        <a:rPr lang="en-US" sz="1100" b="1" i="0" u="none" strike="noStrike" dirty="0">
                          <a:solidFill>
                            <a:srgbClr val="000000"/>
                          </a:solidFill>
                          <a:effectLst/>
                          <a:latin typeface="Calibri" panose="020F0502020204030204" pitchFamily="34" charset="0"/>
                        </a:rPr>
                        <a:t>I-66 Volume</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63532288"/>
                  </a:ext>
                </a:extLst>
              </a:tr>
              <a:tr h="302843">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Surge #1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Surge #5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8212900"/>
                  </a:ext>
                </a:extLst>
              </a:tr>
              <a:tr h="302843">
                <a:tc rowSpan="3">
                  <a:txBody>
                    <a:bodyPr/>
                    <a:lstStyle/>
                    <a:p>
                      <a:pPr algn="ctr" fontAlgn="ctr"/>
                      <a:r>
                        <a:rPr lang="en-US" sz="1100" b="0" i="0" u="none" strike="noStrike" dirty="0">
                          <a:solidFill>
                            <a:srgbClr val="000000"/>
                          </a:solidFill>
                          <a:effectLst/>
                          <a:latin typeface="Calibri" panose="020F0502020204030204" pitchFamily="34" charset="0"/>
                        </a:rPr>
                        <a:t>Daily Total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     53,676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     53,356 </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762168400"/>
                  </a:ext>
                </a:extLst>
              </a:tr>
              <a:tr h="302843">
                <a:tc vMerge="1">
                  <a:txBody>
                    <a:bodyPr/>
                    <a:lstStyle/>
                    <a:p>
                      <a:endParaRPr lang="en-US"/>
                    </a:p>
                  </a:txBody>
                  <a:tcPr/>
                </a:tc>
                <a:tc>
                  <a:txBody>
                    <a:bodyPr/>
                    <a:lstStyle/>
                    <a:p>
                      <a:pPr algn="ctr" fontAlgn="b"/>
                      <a:r>
                        <a:rPr lang="en-US" sz="1100" b="0" i="0" u="none" strike="noStrike">
                          <a:solidFill>
                            <a:srgbClr val="000000"/>
                          </a:solidFill>
                          <a:effectLst/>
                          <a:latin typeface="Calibri" panose="020F0502020204030204" pitchFamily="34" charset="0"/>
                        </a:rPr>
                        <a:t>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     55,768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     55, 969</a:t>
                      </a:r>
                    </a:p>
                  </a:txBody>
                  <a:tcPr marL="9525" marR="9525" marT="9525"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62368814"/>
                  </a:ext>
                </a:extLst>
              </a:tr>
              <a:tr h="302843">
                <a:tc vMerge="1">
                  <a:txBody>
                    <a:bodyPr/>
                    <a:lstStyle/>
                    <a:p>
                      <a:endParaRPr lang="en-US"/>
                    </a:p>
                  </a:txBody>
                  <a:tcPr/>
                </a:tc>
                <a:tc>
                  <a:txBody>
                    <a:bodyPr/>
                    <a:lstStyle/>
                    <a:p>
                      <a:pPr algn="ctr" fontAlgn="b"/>
                      <a:r>
                        <a:rPr lang="en-US" sz="1100" b="0" i="0" u="none" strike="noStrike">
                          <a:solidFill>
                            <a:srgbClr val="000000"/>
                          </a:solidFill>
                          <a:effectLst/>
                          <a:latin typeface="Calibri" panose="020F0502020204030204" pitchFamily="34" charset="0"/>
                        </a:rPr>
                        <a:t>Delta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dirty="0">
                          <a:solidFill>
                            <a:schemeClr val="tx1">
                              <a:lumMod val="65000"/>
                              <a:lumOff val="35000"/>
                            </a:schemeClr>
                          </a:solidFill>
                          <a:effectLst/>
                          <a:latin typeface="Calibri" panose="020F0502020204030204" pitchFamily="34" charset="0"/>
                        </a:rPr>
                        <a:t>         2,092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        2,613 </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08183723"/>
                  </a:ext>
                </a:extLst>
              </a:tr>
              <a:tr h="317985">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976519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41318432"/>
              </p:ext>
            </p:extLst>
          </p:nvPr>
        </p:nvGraphicFramePr>
        <p:xfrm>
          <a:off x="2565047" y="3345600"/>
          <a:ext cx="2835276" cy="1355445"/>
        </p:xfrm>
        <a:graphic>
          <a:graphicData uri="http://schemas.openxmlformats.org/drawingml/2006/table">
            <a:tbl>
              <a:tblPr/>
              <a:tblGrid>
                <a:gridCol w="498713">
                  <a:extLst>
                    <a:ext uri="{9D8B030D-6E8A-4147-A177-3AD203B41FA5}">
                      <a16:colId xmlns:a16="http://schemas.microsoft.com/office/drawing/2014/main" val="367143379"/>
                    </a:ext>
                  </a:extLst>
                </a:gridCol>
                <a:gridCol w="670040">
                  <a:extLst>
                    <a:ext uri="{9D8B030D-6E8A-4147-A177-3AD203B41FA5}">
                      <a16:colId xmlns:a16="http://schemas.microsoft.com/office/drawing/2014/main" val="1191475249"/>
                    </a:ext>
                  </a:extLst>
                </a:gridCol>
                <a:gridCol w="694429">
                  <a:extLst>
                    <a:ext uri="{9D8B030D-6E8A-4147-A177-3AD203B41FA5}">
                      <a16:colId xmlns:a16="http://schemas.microsoft.com/office/drawing/2014/main" val="2063591903"/>
                    </a:ext>
                  </a:extLst>
                </a:gridCol>
                <a:gridCol w="972094">
                  <a:extLst>
                    <a:ext uri="{9D8B030D-6E8A-4147-A177-3AD203B41FA5}">
                      <a16:colId xmlns:a16="http://schemas.microsoft.com/office/drawing/2014/main" val="1770851034"/>
                    </a:ext>
                  </a:extLst>
                </a:gridCol>
              </a:tblGrid>
              <a:tr h="203695">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algn="ctr" fontAlgn="b"/>
                      <a:r>
                        <a:rPr lang="en-US" sz="1100" b="1" i="0" u="none" strike="noStrike" dirty="0">
                          <a:solidFill>
                            <a:srgbClr val="000000"/>
                          </a:solidFill>
                          <a:effectLst/>
                          <a:latin typeface="Calibri" panose="020F0502020204030204" pitchFamily="34" charset="0"/>
                        </a:rPr>
                        <a:t>US 29 Volume</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2215147485"/>
                  </a:ext>
                </a:extLst>
              </a:tr>
              <a:tr h="362227">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Surge #1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Surge #5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9223134"/>
                  </a:ext>
                </a:extLst>
              </a:tr>
              <a:tr h="194944">
                <a:tc rowSpan="3">
                  <a:txBody>
                    <a:bodyPr/>
                    <a:lstStyle/>
                    <a:p>
                      <a:pPr algn="ctr" fontAlgn="ctr"/>
                      <a:r>
                        <a:rPr lang="en-US" sz="1100" b="0" i="0" u="none" strike="noStrike">
                          <a:solidFill>
                            <a:srgbClr val="000000"/>
                          </a:solidFill>
                          <a:effectLst/>
                          <a:latin typeface="Calibri" panose="020F0502020204030204" pitchFamily="34" charset="0"/>
                        </a:rPr>
                        <a:t>Daily Total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    12,803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    12,368 </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32361388"/>
                  </a:ext>
                </a:extLst>
              </a:tr>
              <a:tr h="194944">
                <a:tc vMerge="1">
                  <a:txBody>
                    <a:bodyPr/>
                    <a:lstStyle/>
                    <a:p>
                      <a:endParaRPr lang="en-US"/>
                    </a:p>
                  </a:txBody>
                  <a:tcPr/>
                </a:tc>
                <a:tc>
                  <a:txBody>
                    <a:bodyPr/>
                    <a:lstStyle/>
                    <a:p>
                      <a:pPr algn="ctr" fontAlgn="b"/>
                      <a:r>
                        <a:rPr lang="en-US" sz="1100" b="0" i="0" u="none" strike="noStrike">
                          <a:solidFill>
                            <a:srgbClr val="000000"/>
                          </a:solidFill>
                          <a:effectLst/>
                          <a:latin typeface="Calibri" panose="020F0502020204030204" pitchFamily="34" charset="0"/>
                        </a:rPr>
                        <a:t>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    13,024</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    12,637</a:t>
                      </a:r>
                    </a:p>
                  </a:txBody>
                  <a:tcPr marL="9525" marR="9525" marT="9525"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52589108"/>
                  </a:ext>
                </a:extLst>
              </a:tr>
              <a:tr h="194944">
                <a:tc vMerge="1">
                  <a:txBody>
                    <a:bodyPr/>
                    <a:lstStyle/>
                    <a:p>
                      <a:endParaRPr lang="en-US"/>
                    </a:p>
                  </a:txBody>
                  <a:tcPr/>
                </a:tc>
                <a:tc>
                  <a:txBody>
                    <a:bodyPr/>
                    <a:lstStyle/>
                    <a:p>
                      <a:pPr algn="ctr" fontAlgn="b"/>
                      <a:r>
                        <a:rPr lang="en-US" sz="1100" b="0" i="0" u="none" strike="noStrike">
                          <a:solidFill>
                            <a:srgbClr val="000000"/>
                          </a:solidFill>
                          <a:effectLst/>
                          <a:latin typeface="Calibri" panose="020F0502020204030204" pitchFamily="34" charset="0"/>
                        </a:rPr>
                        <a:t>Delta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dirty="0">
                          <a:solidFill>
                            <a:schemeClr val="tx1">
                              <a:lumMod val="65000"/>
                              <a:lumOff val="35000"/>
                            </a:schemeClr>
                          </a:solidFill>
                          <a:effectLst/>
                          <a:latin typeface="Calibri" panose="020F0502020204030204" pitchFamily="34" charset="0"/>
                        </a:rPr>
                        <a:t>         221</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         269</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58475270"/>
                  </a:ext>
                </a:extLst>
              </a:tr>
              <a:tr h="204691">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0616411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540038424"/>
              </p:ext>
            </p:extLst>
          </p:nvPr>
        </p:nvGraphicFramePr>
        <p:xfrm>
          <a:off x="2565047" y="4768584"/>
          <a:ext cx="2835276" cy="1355443"/>
        </p:xfrm>
        <a:graphic>
          <a:graphicData uri="http://schemas.openxmlformats.org/drawingml/2006/table">
            <a:tbl>
              <a:tblPr/>
              <a:tblGrid>
                <a:gridCol w="503634">
                  <a:extLst>
                    <a:ext uri="{9D8B030D-6E8A-4147-A177-3AD203B41FA5}">
                      <a16:colId xmlns:a16="http://schemas.microsoft.com/office/drawing/2014/main" val="1871371921"/>
                    </a:ext>
                  </a:extLst>
                </a:gridCol>
                <a:gridCol w="665119">
                  <a:extLst>
                    <a:ext uri="{9D8B030D-6E8A-4147-A177-3AD203B41FA5}">
                      <a16:colId xmlns:a16="http://schemas.microsoft.com/office/drawing/2014/main" val="1932045725"/>
                    </a:ext>
                  </a:extLst>
                </a:gridCol>
                <a:gridCol w="855111">
                  <a:extLst>
                    <a:ext uri="{9D8B030D-6E8A-4147-A177-3AD203B41FA5}">
                      <a16:colId xmlns:a16="http://schemas.microsoft.com/office/drawing/2014/main" val="173320293"/>
                    </a:ext>
                  </a:extLst>
                </a:gridCol>
                <a:gridCol w="811412">
                  <a:extLst>
                    <a:ext uri="{9D8B030D-6E8A-4147-A177-3AD203B41FA5}">
                      <a16:colId xmlns:a16="http://schemas.microsoft.com/office/drawing/2014/main" val="4037744341"/>
                    </a:ext>
                  </a:extLst>
                </a:gridCol>
              </a:tblGrid>
              <a:tr h="203940">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algn="ctr" fontAlgn="b"/>
                      <a:r>
                        <a:rPr lang="en-US" sz="1100" b="1" i="0" u="none" strike="noStrike" dirty="0">
                          <a:solidFill>
                            <a:srgbClr val="000000"/>
                          </a:solidFill>
                          <a:effectLst/>
                          <a:latin typeface="Calibri" panose="020F0502020204030204" pitchFamily="34" charset="0"/>
                        </a:rPr>
                        <a:t>US 50 Volume</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912228324"/>
                  </a:ext>
                </a:extLst>
              </a:tr>
              <a:tr h="325546">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Surge #1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Surge #5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1941985"/>
                  </a:ext>
                </a:extLst>
              </a:tr>
              <a:tr h="203940">
                <a:tc rowSpan="3">
                  <a:txBody>
                    <a:bodyPr/>
                    <a:lstStyle/>
                    <a:p>
                      <a:pPr algn="ctr" fontAlgn="ctr"/>
                      <a:r>
                        <a:rPr lang="en-US" sz="1100" b="0" i="0" u="none" strike="noStrike">
                          <a:solidFill>
                            <a:srgbClr val="000000"/>
                          </a:solidFill>
                          <a:effectLst/>
                          <a:latin typeface="Calibri" panose="020F0502020204030204" pitchFamily="34" charset="0"/>
                        </a:rPr>
                        <a:t>Daily Total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   27,996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   28,217 </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77646395"/>
                  </a:ext>
                </a:extLst>
              </a:tr>
              <a:tr h="203940">
                <a:tc vMerge="1">
                  <a:txBody>
                    <a:bodyPr/>
                    <a:lstStyle/>
                    <a:p>
                      <a:endParaRPr lang="en-US"/>
                    </a:p>
                  </a:txBody>
                  <a:tcPr/>
                </a:tc>
                <a:tc>
                  <a:txBody>
                    <a:bodyPr/>
                    <a:lstStyle/>
                    <a:p>
                      <a:pPr algn="ctr" fontAlgn="b"/>
                      <a:r>
                        <a:rPr lang="en-US" sz="1100" b="0" i="0" u="none" strike="noStrike">
                          <a:solidFill>
                            <a:srgbClr val="000000"/>
                          </a:solidFill>
                          <a:effectLst/>
                          <a:latin typeface="Calibri" panose="020F0502020204030204" pitchFamily="34" charset="0"/>
                        </a:rPr>
                        <a:t>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   27,793</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   27,837 </a:t>
                      </a:r>
                    </a:p>
                  </a:txBody>
                  <a:tcPr marL="9525" marR="9525" marT="9525"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79199332"/>
                  </a:ext>
                </a:extLst>
              </a:tr>
              <a:tr h="203940">
                <a:tc vMerge="1">
                  <a:txBody>
                    <a:bodyPr/>
                    <a:lstStyle/>
                    <a:p>
                      <a:endParaRPr lang="en-US"/>
                    </a:p>
                  </a:txBody>
                  <a:tcPr/>
                </a:tc>
                <a:tc>
                  <a:txBody>
                    <a:bodyPr/>
                    <a:lstStyle/>
                    <a:p>
                      <a:pPr algn="ctr" fontAlgn="b"/>
                      <a:r>
                        <a:rPr lang="en-US" sz="1100" b="0" i="0" u="none" strike="noStrike">
                          <a:solidFill>
                            <a:srgbClr val="000000"/>
                          </a:solidFill>
                          <a:effectLst/>
                          <a:latin typeface="Calibri" panose="020F0502020204030204" pitchFamily="34" charset="0"/>
                        </a:rPr>
                        <a:t>Delta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chemeClr val="tx1">
                              <a:lumMod val="65000"/>
                              <a:lumOff val="35000"/>
                            </a:schemeClr>
                          </a:solidFill>
                          <a:effectLst/>
                          <a:latin typeface="Calibri" panose="020F0502020204030204" pitchFamily="34" charset="0"/>
                        </a:rPr>
                        <a:t>      (204)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      (380)</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75905889"/>
                  </a:ext>
                </a:extLst>
              </a:tr>
              <a:tr h="214137">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25729118"/>
                  </a:ext>
                </a:extLst>
              </a:tr>
            </a:tbl>
          </a:graphicData>
        </a:graphic>
      </p:graphicFrame>
      <p:graphicFrame>
        <p:nvGraphicFramePr>
          <p:cNvPr id="8" name="Chart 7">
            <a:extLst>
              <a:ext uri="{FF2B5EF4-FFF2-40B4-BE49-F238E27FC236}">
                <a16:creationId xmlns:a16="http://schemas.microsoft.com/office/drawing/2014/main" id="{EA362D55-3BF2-407B-81EC-ED122F3DA41C}"/>
              </a:ext>
            </a:extLst>
          </p:cNvPr>
          <p:cNvGraphicFramePr>
            <a:graphicFrameLocks/>
          </p:cNvGraphicFramePr>
          <p:nvPr>
            <p:extLst>
              <p:ext uri="{D42A27DB-BD31-4B8C-83A1-F6EECF244321}">
                <p14:modId xmlns:p14="http://schemas.microsoft.com/office/powerpoint/2010/main" val="1926546168"/>
              </p:ext>
            </p:extLst>
          </p:nvPr>
        </p:nvGraphicFramePr>
        <p:xfrm>
          <a:off x="5582356" y="1423282"/>
          <a:ext cx="4572000" cy="47007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7711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solidFill>
                  <a:schemeClr val="tx2"/>
                </a:solidFill>
              </a:rPr>
              <a:t>Surges 1 &amp; 5 - </a:t>
            </a:r>
            <a:r>
              <a:rPr lang="en-US" sz="3000" dirty="0">
                <a:solidFill>
                  <a:srgbClr val="002060"/>
                </a:solidFill>
              </a:rPr>
              <a:t>Average of Surges 1&amp;5 (All Modes)</a:t>
            </a:r>
          </a:p>
        </p:txBody>
      </p:sp>
      <p:graphicFrame>
        <p:nvGraphicFramePr>
          <p:cNvPr id="9" name="Chart 8">
            <a:extLst>
              <a:ext uri="{FF2B5EF4-FFF2-40B4-BE49-F238E27FC236}">
                <a16:creationId xmlns:a16="http://schemas.microsoft.com/office/drawing/2014/main" id="{AE388A53-12CC-462F-8F1F-A9E186A64A8E}"/>
              </a:ext>
            </a:extLst>
          </p:cNvPr>
          <p:cNvGraphicFramePr>
            <a:graphicFrameLocks/>
          </p:cNvGraphicFramePr>
          <p:nvPr>
            <p:extLst/>
          </p:nvPr>
        </p:nvGraphicFramePr>
        <p:xfrm>
          <a:off x="2514600" y="1417638"/>
          <a:ext cx="6934200" cy="43735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8271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1"/>
            <a:ext cx="8229600" cy="981075"/>
          </a:xfrm>
        </p:spPr>
        <p:txBody>
          <a:bodyPr>
            <a:noAutofit/>
          </a:bodyPr>
          <a:lstStyle/>
          <a:p>
            <a:pPr algn="ctr"/>
            <a:r>
              <a:rPr lang="en-US" sz="3000" dirty="0">
                <a:solidFill>
                  <a:schemeClr val="tx2"/>
                </a:solidFill>
              </a:rPr>
              <a:t>Are Metrorail Riders Returning?</a:t>
            </a:r>
            <a:br>
              <a:rPr lang="en-US" sz="3000" dirty="0">
                <a:solidFill>
                  <a:schemeClr val="tx2"/>
                </a:solidFill>
              </a:rPr>
            </a:br>
            <a:r>
              <a:rPr lang="en-US" sz="2000" dirty="0">
                <a:solidFill>
                  <a:schemeClr val="tx2"/>
                </a:solidFill>
              </a:rPr>
              <a:t>One-year Prior, During, and One-year After the Surges</a:t>
            </a:r>
          </a:p>
        </p:txBody>
      </p:sp>
      <p:graphicFrame>
        <p:nvGraphicFramePr>
          <p:cNvPr id="5" name="Chart 4">
            <a:extLst>
              <a:ext uri="{FF2B5EF4-FFF2-40B4-BE49-F238E27FC236}">
                <a16:creationId xmlns:a16="http://schemas.microsoft.com/office/drawing/2014/main" id="{13799FD4-1D0B-4163-A0EA-4DBB6FD6C655}"/>
              </a:ext>
            </a:extLst>
          </p:cNvPr>
          <p:cNvGraphicFramePr>
            <a:graphicFrameLocks/>
          </p:cNvGraphicFramePr>
          <p:nvPr>
            <p:extLst/>
          </p:nvPr>
        </p:nvGraphicFramePr>
        <p:xfrm>
          <a:off x="1981200" y="1371218"/>
          <a:ext cx="7848600" cy="45723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6029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chemeClr val="tx2"/>
                </a:solidFill>
              </a:rPr>
              <a:t>In Summary</a:t>
            </a:r>
          </a:p>
        </p:txBody>
      </p:sp>
      <p:sp>
        <p:nvSpPr>
          <p:cNvPr id="3" name="Content Placeholder 2"/>
          <p:cNvSpPr>
            <a:spLocks noGrp="1"/>
          </p:cNvSpPr>
          <p:nvPr>
            <p:ph idx="1"/>
          </p:nvPr>
        </p:nvSpPr>
        <p:spPr>
          <a:xfrm>
            <a:off x="990600" y="1524000"/>
            <a:ext cx="10134600" cy="4525963"/>
          </a:xfrm>
        </p:spPr>
        <p:txBody>
          <a:bodyPr/>
          <a:lstStyle/>
          <a:p>
            <a:r>
              <a:rPr lang="en-US" sz="2600" dirty="0">
                <a:ea typeface="Arial Unicode MS" panose="020B0604020202020204"/>
              </a:rPr>
              <a:t>Metrorail state of good repair improves system reliability and reduces congestion on the highway system.</a:t>
            </a:r>
          </a:p>
          <a:p>
            <a:endParaRPr lang="en-US" sz="2600" dirty="0">
              <a:ea typeface="Arial Unicode MS" panose="020B0604020202020204"/>
            </a:endParaRPr>
          </a:p>
          <a:p>
            <a:r>
              <a:rPr lang="en-US" sz="2600" dirty="0">
                <a:ea typeface="Arial Unicode MS" panose="020B0604020202020204"/>
              </a:rPr>
              <a:t>During the surges, freeway vehicle counts increased and highway travel speed decreased.</a:t>
            </a:r>
          </a:p>
          <a:p>
            <a:endParaRPr lang="en-US" sz="2600" dirty="0">
              <a:ea typeface="Arial Unicode MS" panose="020B0604020202020204"/>
            </a:endParaRPr>
          </a:p>
          <a:p>
            <a:r>
              <a:rPr lang="en-US" sz="2600" dirty="0">
                <a:ea typeface="Arial Unicode MS" panose="020B0604020202020204"/>
              </a:rPr>
              <a:t>Approximately half of the reduced Metrorail riders switched to auto, Metrobus, VRE,  Arlington Transit, bike and pedestrian modes during the surges.</a:t>
            </a:r>
          </a:p>
        </p:txBody>
      </p:sp>
    </p:spTree>
    <p:extLst>
      <p:ext uri="{BB962C8B-B14F-4D97-AF65-F5344CB8AC3E}">
        <p14:creationId xmlns:p14="http://schemas.microsoft.com/office/powerpoint/2010/main" val="1498041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s image is a group of four photographs: one shows a hybrid bus pulling up to a bus stop shelter on a downtown street; one shows the interior of rail vehicle with passengers standing inside; one shows an underground subway terminal with a departing train; and one shows an approaching light rail vehicle adjacent to a station with people waiting."/>
          <p:cNvPicPr>
            <a:picLocks noChangeAspect="1"/>
          </p:cNvPicPr>
          <p:nvPr/>
        </p:nvPicPr>
        <p:blipFill>
          <a:blip r:embed="rId3"/>
          <a:stretch>
            <a:fillRect/>
          </a:stretch>
        </p:blipFill>
        <p:spPr>
          <a:xfrm>
            <a:off x="2161032" y="703259"/>
            <a:ext cx="7869936" cy="5285232"/>
          </a:xfrm>
          <a:prstGeom prst="rect">
            <a:avLst/>
          </a:prstGeom>
        </p:spPr>
      </p:pic>
      <p:sp>
        <p:nvSpPr>
          <p:cNvPr id="2" name="Slide Number Placeholder 1"/>
          <p:cNvSpPr>
            <a:spLocks noGrp="1"/>
          </p:cNvSpPr>
          <p:nvPr>
            <p:ph type="sldNum" sz="quarter" idx="12"/>
          </p:nvPr>
        </p:nvSpPr>
        <p:spPr/>
        <p:txBody>
          <a:bodyPr/>
          <a:lstStyle/>
          <a:p>
            <a:pPr>
              <a:defRPr/>
            </a:pPr>
            <a:fld id="{F00A00CB-2C12-43BD-8097-0EF59CD27AF0}" type="slidenum">
              <a:rPr lang="en-US" kern="0">
                <a:solidFill>
                  <a:sysClr val="windowText" lastClr="000000"/>
                </a:solidFill>
              </a:rPr>
              <a:pPr>
                <a:defRPr/>
              </a:pPr>
              <a:t>27</a:t>
            </a:fld>
            <a:endParaRPr lang="en-US" kern="0" dirty="0">
              <a:solidFill>
                <a:sysClr val="windowText" lastClr="000000"/>
              </a:solidFill>
            </a:endParaRPr>
          </a:p>
        </p:txBody>
      </p:sp>
    </p:spTree>
    <p:extLst>
      <p:ext uri="{BB962C8B-B14F-4D97-AF65-F5344CB8AC3E}">
        <p14:creationId xmlns:p14="http://schemas.microsoft.com/office/powerpoint/2010/main" val="199662697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1"/>
            <a:ext cx="8229600" cy="981075"/>
          </a:xfrm>
        </p:spPr>
        <p:txBody>
          <a:bodyPr>
            <a:normAutofit/>
          </a:bodyPr>
          <a:lstStyle/>
          <a:p>
            <a:pPr algn="ctr"/>
            <a:r>
              <a:rPr lang="en-US" sz="3000" dirty="0">
                <a:solidFill>
                  <a:schemeClr val="tx2"/>
                </a:solidFill>
              </a:rPr>
              <a:t>SafeTrack Surge Dates and Locations</a:t>
            </a:r>
          </a:p>
        </p:txBody>
      </p:sp>
      <p:graphicFrame>
        <p:nvGraphicFramePr>
          <p:cNvPr id="9" name="Table 8"/>
          <p:cNvGraphicFramePr>
            <a:graphicFrameLocks noGrp="1"/>
          </p:cNvGraphicFramePr>
          <p:nvPr>
            <p:extLst>
              <p:ext uri="{D42A27DB-BD31-4B8C-83A1-F6EECF244321}">
                <p14:modId xmlns:p14="http://schemas.microsoft.com/office/powerpoint/2010/main" val="3290824146"/>
              </p:ext>
            </p:extLst>
          </p:nvPr>
        </p:nvGraphicFramePr>
        <p:xfrm>
          <a:off x="1804030" y="1400176"/>
          <a:ext cx="8406770" cy="4648204"/>
        </p:xfrm>
        <a:graphic>
          <a:graphicData uri="http://schemas.openxmlformats.org/drawingml/2006/table">
            <a:tbl>
              <a:tblPr/>
              <a:tblGrid>
                <a:gridCol w="435262">
                  <a:extLst>
                    <a:ext uri="{9D8B030D-6E8A-4147-A177-3AD203B41FA5}">
                      <a16:colId xmlns:a16="http://schemas.microsoft.com/office/drawing/2014/main" val="3593845962"/>
                    </a:ext>
                  </a:extLst>
                </a:gridCol>
                <a:gridCol w="1467454">
                  <a:extLst>
                    <a:ext uri="{9D8B030D-6E8A-4147-A177-3AD203B41FA5}">
                      <a16:colId xmlns:a16="http://schemas.microsoft.com/office/drawing/2014/main" val="2409305973"/>
                    </a:ext>
                  </a:extLst>
                </a:gridCol>
                <a:gridCol w="596931">
                  <a:extLst>
                    <a:ext uri="{9D8B030D-6E8A-4147-A177-3AD203B41FA5}">
                      <a16:colId xmlns:a16="http://schemas.microsoft.com/office/drawing/2014/main" val="2383728522"/>
                    </a:ext>
                  </a:extLst>
                </a:gridCol>
                <a:gridCol w="1299567">
                  <a:extLst>
                    <a:ext uri="{9D8B030D-6E8A-4147-A177-3AD203B41FA5}">
                      <a16:colId xmlns:a16="http://schemas.microsoft.com/office/drawing/2014/main" val="1920624147"/>
                    </a:ext>
                  </a:extLst>
                </a:gridCol>
                <a:gridCol w="1293348">
                  <a:extLst>
                    <a:ext uri="{9D8B030D-6E8A-4147-A177-3AD203B41FA5}">
                      <a16:colId xmlns:a16="http://schemas.microsoft.com/office/drawing/2014/main" val="3263616043"/>
                    </a:ext>
                  </a:extLst>
                </a:gridCol>
                <a:gridCol w="3314208">
                  <a:extLst>
                    <a:ext uri="{9D8B030D-6E8A-4147-A177-3AD203B41FA5}">
                      <a16:colId xmlns:a16="http://schemas.microsoft.com/office/drawing/2014/main" val="3918837796"/>
                    </a:ext>
                  </a:extLst>
                </a:gridCol>
              </a:tblGrid>
              <a:tr h="438508">
                <a:tc>
                  <a:txBody>
                    <a:bodyPr/>
                    <a:lstStyle/>
                    <a:p>
                      <a:pPr algn="ctr" fontAlgn="ctr"/>
                      <a:r>
                        <a:rPr lang="en-US" sz="1100" b="1" i="0" u="none" strike="noStrike" dirty="0">
                          <a:solidFill>
                            <a:schemeClr val="tx2"/>
                          </a:solidFill>
                          <a:effectLst/>
                          <a:latin typeface="Calibri" panose="020F0502020204030204" pitchFamily="34" charset="0"/>
                        </a:rPr>
                        <a:t>Surge #</a:t>
                      </a:r>
                    </a:p>
                  </a:txBody>
                  <a:tcPr marL="8792" marR="8792" marT="87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1" i="0" u="none" strike="noStrike" dirty="0">
                          <a:solidFill>
                            <a:schemeClr val="tx2"/>
                          </a:solidFill>
                          <a:effectLst/>
                          <a:latin typeface="Calibri" panose="020F0502020204030204" pitchFamily="34" charset="0"/>
                        </a:rPr>
                        <a:t>Dates</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1" i="0" u="none" strike="noStrike" baseline="0" dirty="0">
                          <a:solidFill>
                            <a:schemeClr val="tx2"/>
                          </a:solidFill>
                          <a:effectLst/>
                          <a:latin typeface="Calibri" panose="020F0502020204030204" pitchFamily="34" charset="0"/>
                        </a:rPr>
                        <a:t># of </a:t>
                      </a:r>
                    </a:p>
                    <a:p>
                      <a:pPr algn="ctr" fontAlgn="ctr"/>
                      <a:r>
                        <a:rPr lang="en-US" sz="1100" b="1" i="0" u="none" strike="noStrike" dirty="0">
                          <a:solidFill>
                            <a:schemeClr val="tx2"/>
                          </a:solidFill>
                          <a:effectLst/>
                          <a:latin typeface="Calibri" panose="020F0502020204030204" pitchFamily="34" charset="0"/>
                        </a:rPr>
                        <a:t>Days</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1" i="0" u="none" strike="noStrike" dirty="0">
                          <a:solidFill>
                            <a:schemeClr val="tx2"/>
                          </a:solidFill>
                          <a:effectLst/>
                          <a:latin typeface="Calibri" panose="020F0502020204030204" pitchFamily="34" charset="0"/>
                        </a:rPr>
                        <a:t>Lines</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1" i="0" u="none" strike="noStrike" dirty="0" err="1">
                          <a:solidFill>
                            <a:schemeClr val="tx2"/>
                          </a:solidFill>
                          <a:effectLst/>
                          <a:latin typeface="Calibri" panose="020F0502020204030204" pitchFamily="34" charset="0"/>
                        </a:rPr>
                        <a:t>SingleTrack</a:t>
                      </a:r>
                      <a:r>
                        <a:rPr lang="en-US" sz="1100" b="1" i="0" u="none" strike="noStrike" dirty="0">
                          <a:solidFill>
                            <a:schemeClr val="tx2"/>
                          </a:solidFill>
                          <a:effectLst/>
                          <a:latin typeface="Calibri" panose="020F0502020204030204" pitchFamily="34" charset="0"/>
                        </a:rPr>
                        <a:t>/ </a:t>
                      </a:r>
                      <a:br>
                        <a:rPr lang="en-US" sz="1100" b="1" i="0" u="none" strike="noStrike" dirty="0">
                          <a:solidFill>
                            <a:schemeClr val="tx2"/>
                          </a:solidFill>
                          <a:effectLst/>
                          <a:latin typeface="Calibri" panose="020F0502020204030204" pitchFamily="34" charset="0"/>
                        </a:rPr>
                      </a:br>
                      <a:r>
                        <a:rPr lang="en-US" sz="1100" b="1" i="0" u="none" strike="noStrike" dirty="0">
                          <a:solidFill>
                            <a:schemeClr val="tx2"/>
                          </a:solidFill>
                          <a:effectLst/>
                          <a:latin typeface="Calibri" panose="020F0502020204030204" pitchFamily="34" charset="0"/>
                        </a:rPr>
                        <a:t>Shutdown</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1" i="0" u="none" strike="noStrike" dirty="0">
                          <a:solidFill>
                            <a:schemeClr val="tx2"/>
                          </a:solidFill>
                          <a:effectLst/>
                          <a:latin typeface="Calibri" panose="020F0502020204030204" pitchFamily="34" charset="0"/>
                        </a:rPr>
                        <a:t>Locations</a:t>
                      </a:r>
                    </a:p>
                  </a:txBody>
                  <a:tcPr marL="8792" marR="8792" marT="87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323885624"/>
                  </a:ext>
                </a:extLst>
              </a:tr>
              <a:tr h="263106">
                <a:tc>
                  <a:txBody>
                    <a:bodyPr/>
                    <a:lstStyle/>
                    <a:p>
                      <a:pPr algn="ctr" fontAlgn="ctr"/>
                      <a:r>
                        <a:rPr lang="en-US" sz="1100" b="1" i="0" u="none" strike="noStrike" dirty="0">
                          <a:solidFill>
                            <a:schemeClr val="tx2"/>
                          </a:solidFill>
                          <a:effectLst/>
                          <a:latin typeface="Calibri" panose="020F0502020204030204" pitchFamily="34" charset="0"/>
                        </a:rPr>
                        <a:t>1</a:t>
                      </a:r>
                    </a:p>
                  </a:txBody>
                  <a:tcPr marL="8792" marR="8792" marT="87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dirty="0">
                          <a:solidFill>
                            <a:schemeClr val="tx2"/>
                          </a:solidFill>
                          <a:effectLst/>
                          <a:latin typeface="Calibri" panose="020F0502020204030204" pitchFamily="34" charset="0"/>
                        </a:rPr>
                        <a:t>Jun 4 - 16, 2016</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100" b="0" i="0" u="none" strike="noStrike" dirty="0">
                          <a:solidFill>
                            <a:schemeClr val="tx2"/>
                          </a:solidFill>
                          <a:effectLst/>
                          <a:latin typeface="Calibri" panose="020F0502020204030204" pitchFamily="34" charset="0"/>
                        </a:rPr>
                        <a:t>13 days</a:t>
                      </a:r>
                    </a:p>
                  </a:txBody>
                  <a:tcPr marL="8792" marR="8792" marT="879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100" b="0" i="0" u="none" strike="noStrike" dirty="0">
                          <a:solidFill>
                            <a:schemeClr val="tx2"/>
                          </a:solidFill>
                          <a:effectLst/>
                          <a:latin typeface="Calibri" panose="020F0502020204030204" pitchFamily="34" charset="0"/>
                        </a:rPr>
                        <a:t>Orange &amp; Silver</a:t>
                      </a:r>
                    </a:p>
                  </a:txBody>
                  <a:tcPr marL="8792" marR="8792" marT="879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100" b="0" i="0" u="none" strike="noStrike">
                          <a:solidFill>
                            <a:schemeClr val="tx2"/>
                          </a:solidFill>
                          <a:effectLst/>
                          <a:latin typeface="Calibri" panose="020F0502020204030204" pitchFamily="34" charset="0"/>
                        </a:rPr>
                        <a:t>Single Track</a:t>
                      </a:r>
                    </a:p>
                  </a:txBody>
                  <a:tcPr marL="8792" marR="8792" marT="879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100" b="0" i="0" u="none" strike="noStrike">
                          <a:solidFill>
                            <a:schemeClr val="tx2"/>
                          </a:solidFill>
                          <a:effectLst/>
                          <a:latin typeface="Calibri" panose="020F0502020204030204" pitchFamily="34" charset="0"/>
                        </a:rPr>
                        <a:t>East Falls Church to Ballston</a:t>
                      </a:r>
                    </a:p>
                  </a:txBody>
                  <a:tcPr marL="8792" marR="8792" marT="8792"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589420889"/>
                  </a:ext>
                </a:extLst>
              </a:tr>
              <a:tr h="263106">
                <a:tc>
                  <a:txBody>
                    <a:bodyPr/>
                    <a:lstStyle/>
                    <a:p>
                      <a:pPr algn="ctr" fontAlgn="ctr"/>
                      <a:r>
                        <a:rPr lang="en-US" sz="1100" b="1" i="0" u="none" strike="noStrike" dirty="0">
                          <a:solidFill>
                            <a:schemeClr val="tx2"/>
                          </a:solidFill>
                          <a:effectLst/>
                          <a:latin typeface="Calibri" panose="020F0502020204030204" pitchFamily="34" charset="0"/>
                        </a:rPr>
                        <a:t>2</a:t>
                      </a:r>
                    </a:p>
                  </a:txBody>
                  <a:tcPr marL="8792" marR="8792" marT="87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dirty="0">
                          <a:solidFill>
                            <a:schemeClr val="tx2"/>
                          </a:solidFill>
                          <a:effectLst/>
                          <a:latin typeface="Calibri" panose="020F0502020204030204" pitchFamily="34" charset="0"/>
                        </a:rPr>
                        <a:t>Jun 18 - Jul 3, 2016</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100" b="0" i="0" u="none" strike="noStrike" dirty="0">
                          <a:solidFill>
                            <a:schemeClr val="tx2"/>
                          </a:solidFill>
                          <a:effectLst/>
                          <a:latin typeface="Calibri" panose="020F0502020204030204" pitchFamily="34" charset="0"/>
                        </a:rPr>
                        <a:t>16 days</a:t>
                      </a:r>
                    </a:p>
                  </a:txBody>
                  <a:tcPr marL="8792" marR="8792" marT="879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100" b="0" i="0" u="none" strike="noStrike" dirty="0">
                          <a:solidFill>
                            <a:schemeClr val="tx2"/>
                          </a:solidFill>
                          <a:effectLst/>
                          <a:latin typeface="Calibri" panose="020F0502020204030204" pitchFamily="34" charset="0"/>
                        </a:rPr>
                        <a:t>Orange, Blue &amp; Silver</a:t>
                      </a:r>
                    </a:p>
                  </a:txBody>
                  <a:tcPr marL="8792" marR="8792" marT="879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100" b="0" i="0" u="none" strike="noStrike">
                          <a:solidFill>
                            <a:schemeClr val="tx2"/>
                          </a:solidFill>
                          <a:effectLst/>
                          <a:latin typeface="Calibri" panose="020F0502020204030204" pitchFamily="34" charset="0"/>
                        </a:rPr>
                        <a:t>Segment Shutdown</a:t>
                      </a:r>
                    </a:p>
                  </a:txBody>
                  <a:tcPr marL="8792" marR="8792" marT="879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100" b="0" i="0" u="none" strike="noStrike">
                          <a:solidFill>
                            <a:schemeClr val="tx2"/>
                          </a:solidFill>
                          <a:effectLst/>
                          <a:latin typeface="Calibri" panose="020F0502020204030204" pitchFamily="34" charset="0"/>
                        </a:rPr>
                        <a:t>Eastern Market to Minnesota Ave &amp; Benning Road</a:t>
                      </a:r>
                    </a:p>
                  </a:txBody>
                  <a:tcPr marL="8792" marR="8792" marT="8792"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361555208"/>
                  </a:ext>
                </a:extLst>
              </a:tr>
              <a:tr h="263106">
                <a:tc>
                  <a:txBody>
                    <a:bodyPr/>
                    <a:lstStyle/>
                    <a:p>
                      <a:pPr algn="ctr" fontAlgn="ctr"/>
                      <a:r>
                        <a:rPr lang="en-US" sz="1100" b="1" i="0" u="none" strike="noStrike" dirty="0">
                          <a:solidFill>
                            <a:schemeClr val="tx2"/>
                          </a:solidFill>
                          <a:effectLst/>
                          <a:latin typeface="Calibri" panose="020F0502020204030204" pitchFamily="34" charset="0"/>
                        </a:rPr>
                        <a:t>3</a:t>
                      </a:r>
                    </a:p>
                  </a:txBody>
                  <a:tcPr marL="8792" marR="8792" marT="87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dirty="0">
                          <a:solidFill>
                            <a:schemeClr val="tx2"/>
                          </a:solidFill>
                          <a:effectLst/>
                          <a:latin typeface="Calibri" panose="020F0502020204030204" pitchFamily="34" charset="0"/>
                        </a:rPr>
                        <a:t>Jul 5 - 11, 2016</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100" b="0" i="0" u="none" strike="noStrike">
                          <a:solidFill>
                            <a:schemeClr val="tx2"/>
                          </a:solidFill>
                          <a:effectLst/>
                          <a:latin typeface="Calibri" panose="020F0502020204030204" pitchFamily="34" charset="0"/>
                        </a:rPr>
                        <a:t>7 days</a:t>
                      </a:r>
                    </a:p>
                  </a:txBody>
                  <a:tcPr marL="8792" marR="8792" marT="879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100" b="0" i="0" u="none" strike="noStrike" dirty="0">
                          <a:solidFill>
                            <a:schemeClr val="tx2"/>
                          </a:solidFill>
                          <a:effectLst/>
                          <a:latin typeface="Calibri" panose="020F0502020204030204" pitchFamily="34" charset="0"/>
                        </a:rPr>
                        <a:t>Yellow &amp; Blue</a:t>
                      </a:r>
                    </a:p>
                  </a:txBody>
                  <a:tcPr marL="8792" marR="8792" marT="879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100" b="0" i="0" u="none" strike="noStrike">
                          <a:solidFill>
                            <a:schemeClr val="tx2"/>
                          </a:solidFill>
                          <a:effectLst/>
                          <a:latin typeface="Calibri" panose="020F0502020204030204" pitchFamily="34" charset="0"/>
                        </a:rPr>
                        <a:t>Segment Shutdown</a:t>
                      </a:r>
                    </a:p>
                  </a:txBody>
                  <a:tcPr marL="8792" marR="8792" marT="879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100" b="0" i="0" u="none" strike="noStrike">
                          <a:solidFill>
                            <a:schemeClr val="tx2"/>
                          </a:solidFill>
                          <a:effectLst/>
                          <a:latin typeface="Calibri" panose="020F0502020204030204" pitchFamily="34" charset="0"/>
                        </a:rPr>
                        <a:t>National Airport to Braddock Road</a:t>
                      </a:r>
                    </a:p>
                  </a:txBody>
                  <a:tcPr marL="8792" marR="8792" marT="8792"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602012557"/>
                  </a:ext>
                </a:extLst>
              </a:tr>
              <a:tr h="263106">
                <a:tc>
                  <a:txBody>
                    <a:bodyPr/>
                    <a:lstStyle/>
                    <a:p>
                      <a:pPr algn="ctr" fontAlgn="ctr"/>
                      <a:r>
                        <a:rPr lang="en-US" sz="1100" b="1" i="0" u="none" strike="noStrike" dirty="0">
                          <a:solidFill>
                            <a:schemeClr val="tx2"/>
                          </a:solidFill>
                          <a:effectLst/>
                          <a:latin typeface="Calibri" panose="020F0502020204030204" pitchFamily="34" charset="0"/>
                        </a:rPr>
                        <a:t>4</a:t>
                      </a:r>
                    </a:p>
                  </a:txBody>
                  <a:tcPr marL="8792" marR="8792" marT="87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solidFill>
                            <a:schemeClr val="tx2"/>
                          </a:solidFill>
                          <a:effectLst/>
                          <a:latin typeface="Calibri" panose="020F0502020204030204" pitchFamily="34" charset="0"/>
                        </a:rPr>
                        <a:t>Jul 12 - 18, 2016</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100" b="0" i="0" u="none" strike="noStrike">
                          <a:solidFill>
                            <a:schemeClr val="tx2"/>
                          </a:solidFill>
                          <a:effectLst/>
                          <a:latin typeface="Calibri" panose="020F0502020204030204" pitchFamily="34" charset="0"/>
                        </a:rPr>
                        <a:t>7 days</a:t>
                      </a:r>
                    </a:p>
                  </a:txBody>
                  <a:tcPr marL="8792" marR="8792" marT="879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100" b="0" i="0" u="none" strike="noStrike" dirty="0">
                          <a:solidFill>
                            <a:schemeClr val="tx2"/>
                          </a:solidFill>
                          <a:effectLst/>
                          <a:latin typeface="Calibri" panose="020F0502020204030204" pitchFamily="34" charset="0"/>
                        </a:rPr>
                        <a:t>Yellow &amp; Blue</a:t>
                      </a:r>
                    </a:p>
                  </a:txBody>
                  <a:tcPr marL="8792" marR="8792" marT="879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100" b="0" i="0" u="none" strike="noStrike">
                          <a:solidFill>
                            <a:schemeClr val="tx2"/>
                          </a:solidFill>
                          <a:effectLst/>
                          <a:latin typeface="Calibri" panose="020F0502020204030204" pitchFamily="34" charset="0"/>
                        </a:rPr>
                        <a:t>Segment Shutdown</a:t>
                      </a:r>
                    </a:p>
                  </a:txBody>
                  <a:tcPr marL="8792" marR="8792" marT="879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100" b="0" i="0" u="none" strike="noStrike">
                          <a:solidFill>
                            <a:schemeClr val="tx2"/>
                          </a:solidFill>
                          <a:effectLst/>
                          <a:latin typeface="Calibri" panose="020F0502020204030204" pitchFamily="34" charset="0"/>
                        </a:rPr>
                        <a:t>Pentagon City to National Airport</a:t>
                      </a:r>
                    </a:p>
                  </a:txBody>
                  <a:tcPr marL="8792" marR="8792" marT="8792"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522878897"/>
                  </a:ext>
                </a:extLst>
              </a:tr>
              <a:tr h="263106">
                <a:tc>
                  <a:txBody>
                    <a:bodyPr/>
                    <a:lstStyle/>
                    <a:p>
                      <a:pPr algn="ctr" fontAlgn="ctr"/>
                      <a:r>
                        <a:rPr lang="en-US" sz="1100" b="1" i="0" u="none" strike="noStrike" dirty="0">
                          <a:solidFill>
                            <a:schemeClr val="tx2"/>
                          </a:solidFill>
                          <a:effectLst/>
                          <a:latin typeface="Calibri" panose="020F0502020204030204" pitchFamily="34" charset="0"/>
                        </a:rPr>
                        <a:t>5</a:t>
                      </a:r>
                    </a:p>
                  </a:txBody>
                  <a:tcPr marL="8792" marR="8792" marT="87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solidFill>
                            <a:schemeClr val="tx2"/>
                          </a:solidFill>
                          <a:effectLst/>
                          <a:latin typeface="Calibri" panose="020F0502020204030204" pitchFamily="34" charset="0"/>
                        </a:rPr>
                        <a:t>Jul 20 - 31, 2016</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100" b="0" i="0" u="none" strike="noStrike">
                          <a:solidFill>
                            <a:schemeClr val="tx2"/>
                          </a:solidFill>
                          <a:effectLst/>
                          <a:latin typeface="Calibri" panose="020F0502020204030204" pitchFamily="34" charset="0"/>
                        </a:rPr>
                        <a:t>12 days</a:t>
                      </a:r>
                    </a:p>
                  </a:txBody>
                  <a:tcPr marL="8792" marR="8792" marT="879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100" b="0" i="0" u="none" strike="noStrike" dirty="0">
                          <a:solidFill>
                            <a:schemeClr val="tx2"/>
                          </a:solidFill>
                          <a:effectLst/>
                          <a:latin typeface="Calibri" panose="020F0502020204030204" pitchFamily="34" charset="0"/>
                        </a:rPr>
                        <a:t>Orange &amp; Silver</a:t>
                      </a:r>
                    </a:p>
                  </a:txBody>
                  <a:tcPr marL="8792" marR="8792" marT="879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100" b="0" i="0" u="none" strike="noStrike" dirty="0">
                          <a:solidFill>
                            <a:schemeClr val="tx2"/>
                          </a:solidFill>
                          <a:effectLst/>
                          <a:latin typeface="Calibri" panose="020F0502020204030204" pitchFamily="34" charset="0"/>
                        </a:rPr>
                        <a:t>Single Track</a:t>
                      </a:r>
                    </a:p>
                  </a:txBody>
                  <a:tcPr marL="8792" marR="8792" marT="879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100" b="0" i="0" u="none" strike="noStrike">
                          <a:solidFill>
                            <a:schemeClr val="tx2"/>
                          </a:solidFill>
                          <a:effectLst/>
                          <a:latin typeface="Calibri" panose="020F0502020204030204" pitchFamily="34" charset="0"/>
                        </a:rPr>
                        <a:t>East Falls Church to Ballston</a:t>
                      </a:r>
                    </a:p>
                  </a:txBody>
                  <a:tcPr marL="8792" marR="8792" marT="8792"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918759737"/>
                  </a:ext>
                </a:extLst>
              </a:tr>
              <a:tr h="263106">
                <a:tc>
                  <a:txBody>
                    <a:bodyPr/>
                    <a:lstStyle/>
                    <a:p>
                      <a:pPr algn="ctr" fontAlgn="ctr"/>
                      <a:r>
                        <a:rPr lang="en-US" sz="1100" b="1" i="0" u="none" strike="noStrike" dirty="0">
                          <a:solidFill>
                            <a:schemeClr val="tx2"/>
                          </a:solidFill>
                          <a:effectLst/>
                          <a:latin typeface="Calibri" panose="020F0502020204030204" pitchFamily="34" charset="0"/>
                        </a:rPr>
                        <a:t>6</a:t>
                      </a:r>
                    </a:p>
                  </a:txBody>
                  <a:tcPr marL="8792" marR="8792" marT="87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solidFill>
                            <a:schemeClr val="tx2"/>
                          </a:solidFill>
                          <a:effectLst/>
                          <a:latin typeface="Calibri" panose="020F0502020204030204" pitchFamily="34" charset="0"/>
                        </a:rPr>
                        <a:t>Aug 1 - 7, 2016</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100" b="0" i="0" u="none" strike="noStrike">
                          <a:solidFill>
                            <a:schemeClr val="tx2"/>
                          </a:solidFill>
                          <a:effectLst/>
                          <a:latin typeface="Calibri" panose="020F0502020204030204" pitchFamily="34" charset="0"/>
                        </a:rPr>
                        <a:t>7 days</a:t>
                      </a:r>
                    </a:p>
                  </a:txBody>
                  <a:tcPr marL="8792" marR="8792" marT="879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100" b="0" i="0" u="none" strike="noStrike" dirty="0">
                          <a:solidFill>
                            <a:schemeClr val="tx2"/>
                          </a:solidFill>
                          <a:effectLst/>
                          <a:latin typeface="Calibri" panose="020F0502020204030204" pitchFamily="34" charset="0"/>
                        </a:rPr>
                        <a:t>Red</a:t>
                      </a:r>
                    </a:p>
                  </a:txBody>
                  <a:tcPr marL="8792" marR="8792" marT="879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100" b="0" i="0" u="none" strike="noStrike" dirty="0">
                          <a:solidFill>
                            <a:schemeClr val="tx2"/>
                          </a:solidFill>
                          <a:effectLst/>
                          <a:latin typeface="Calibri" panose="020F0502020204030204" pitchFamily="34" charset="0"/>
                        </a:rPr>
                        <a:t>Single Track</a:t>
                      </a:r>
                    </a:p>
                  </a:txBody>
                  <a:tcPr marL="8792" marR="8792" marT="879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100" b="0" i="0" u="none" strike="noStrike">
                          <a:solidFill>
                            <a:schemeClr val="tx2"/>
                          </a:solidFill>
                          <a:effectLst/>
                          <a:latin typeface="Calibri" panose="020F0502020204030204" pitchFamily="34" charset="0"/>
                        </a:rPr>
                        <a:t>Takoma to Silver Spring</a:t>
                      </a:r>
                    </a:p>
                  </a:txBody>
                  <a:tcPr marL="8792" marR="8792" marT="8792"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702453209"/>
                  </a:ext>
                </a:extLst>
              </a:tr>
              <a:tr h="263106">
                <a:tc>
                  <a:txBody>
                    <a:bodyPr/>
                    <a:lstStyle/>
                    <a:p>
                      <a:pPr algn="ctr" fontAlgn="ctr"/>
                      <a:r>
                        <a:rPr lang="en-US" sz="1100" b="1" i="0" u="none" strike="noStrike" dirty="0">
                          <a:solidFill>
                            <a:schemeClr val="tx2"/>
                          </a:solidFill>
                          <a:effectLst/>
                          <a:latin typeface="Calibri" panose="020F0502020204030204" pitchFamily="34" charset="0"/>
                        </a:rPr>
                        <a:t>7</a:t>
                      </a:r>
                    </a:p>
                  </a:txBody>
                  <a:tcPr marL="8792" marR="8792" marT="87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solidFill>
                            <a:schemeClr val="tx2"/>
                          </a:solidFill>
                          <a:effectLst/>
                          <a:latin typeface="Calibri" panose="020F0502020204030204" pitchFamily="34" charset="0"/>
                        </a:rPr>
                        <a:t>Aug 9 - 21, 2016</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100" b="0" i="0" u="none" strike="noStrike">
                          <a:solidFill>
                            <a:schemeClr val="tx2"/>
                          </a:solidFill>
                          <a:effectLst/>
                          <a:latin typeface="Calibri" panose="020F0502020204030204" pitchFamily="34" charset="0"/>
                        </a:rPr>
                        <a:t>13 days</a:t>
                      </a:r>
                    </a:p>
                  </a:txBody>
                  <a:tcPr marL="8792" marR="8792" marT="879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100" b="0" i="0" u="none" strike="noStrike" dirty="0">
                          <a:solidFill>
                            <a:schemeClr val="tx2"/>
                          </a:solidFill>
                          <a:effectLst/>
                          <a:latin typeface="Calibri" panose="020F0502020204030204" pitchFamily="34" charset="0"/>
                        </a:rPr>
                        <a:t>Red</a:t>
                      </a:r>
                    </a:p>
                  </a:txBody>
                  <a:tcPr marL="8792" marR="8792" marT="879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100" b="0" i="0" u="none" strike="noStrike" dirty="0">
                          <a:solidFill>
                            <a:schemeClr val="tx2"/>
                          </a:solidFill>
                          <a:effectLst/>
                          <a:latin typeface="Calibri" panose="020F0502020204030204" pitchFamily="34" charset="0"/>
                        </a:rPr>
                        <a:t>Single Track</a:t>
                      </a:r>
                    </a:p>
                  </a:txBody>
                  <a:tcPr marL="8792" marR="8792" marT="879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100" b="0" i="0" u="none" strike="noStrike">
                          <a:solidFill>
                            <a:schemeClr val="tx2"/>
                          </a:solidFill>
                          <a:effectLst/>
                          <a:latin typeface="Calibri" panose="020F0502020204030204" pitchFamily="34" charset="0"/>
                        </a:rPr>
                        <a:t>Shady Grove to Twinbrook</a:t>
                      </a:r>
                    </a:p>
                  </a:txBody>
                  <a:tcPr marL="8792" marR="8792" marT="8792"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4236190434"/>
                  </a:ext>
                </a:extLst>
              </a:tr>
              <a:tr h="263106">
                <a:tc>
                  <a:txBody>
                    <a:bodyPr/>
                    <a:lstStyle/>
                    <a:p>
                      <a:pPr algn="ctr" fontAlgn="ctr"/>
                      <a:r>
                        <a:rPr lang="en-US" sz="1100" b="1" i="0" u="none" strike="noStrike" dirty="0">
                          <a:solidFill>
                            <a:schemeClr val="tx2"/>
                          </a:solidFill>
                          <a:effectLst/>
                          <a:latin typeface="Calibri" panose="020F0502020204030204" pitchFamily="34" charset="0"/>
                        </a:rPr>
                        <a:t>8</a:t>
                      </a:r>
                    </a:p>
                  </a:txBody>
                  <a:tcPr marL="8792" marR="8792" marT="87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solidFill>
                            <a:schemeClr val="tx2"/>
                          </a:solidFill>
                          <a:effectLst/>
                          <a:latin typeface="Calibri" panose="020F0502020204030204" pitchFamily="34" charset="0"/>
                        </a:rPr>
                        <a:t>Aug 27 - Sep 11, 2016</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100" b="0" i="0" u="none" strike="noStrike">
                          <a:solidFill>
                            <a:schemeClr val="tx2"/>
                          </a:solidFill>
                          <a:effectLst/>
                          <a:latin typeface="Calibri" panose="020F0502020204030204" pitchFamily="34" charset="0"/>
                        </a:rPr>
                        <a:t>16 days</a:t>
                      </a:r>
                    </a:p>
                  </a:txBody>
                  <a:tcPr marL="8792" marR="8792" marT="879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100" b="0" i="0" u="none" strike="noStrike" dirty="0">
                          <a:solidFill>
                            <a:schemeClr val="tx2"/>
                          </a:solidFill>
                          <a:effectLst/>
                          <a:latin typeface="Calibri" panose="020F0502020204030204" pitchFamily="34" charset="0"/>
                        </a:rPr>
                        <a:t>Yellow &amp; Blue</a:t>
                      </a:r>
                    </a:p>
                  </a:txBody>
                  <a:tcPr marL="8792" marR="8792" marT="879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100" b="0" i="0" u="none" strike="noStrike" dirty="0">
                          <a:solidFill>
                            <a:schemeClr val="tx2"/>
                          </a:solidFill>
                          <a:effectLst/>
                          <a:latin typeface="Calibri" panose="020F0502020204030204" pitchFamily="34" charset="0"/>
                        </a:rPr>
                        <a:t>Single Track</a:t>
                      </a:r>
                    </a:p>
                  </a:txBody>
                  <a:tcPr marL="8792" marR="8792" marT="879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100" b="0" i="0" u="none" strike="noStrike">
                          <a:solidFill>
                            <a:schemeClr val="tx2"/>
                          </a:solidFill>
                          <a:effectLst/>
                          <a:latin typeface="Calibri" panose="020F0502020204030204" pitchFamily="34" charset="0"/>
                        </a:rPr>
                        <a:t>Franconia-Springfield to Van Dorn Street</a:t>
                      </a:r>
                    </a:p>
                  </a:txBody>
                  <a:tcPr marL="8792" marR="8792" marT="8792"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73889990"/>
                  </a:ext>
                </a:extLst>
              </a:tr>
              <a:tr h="263106">
                <a:tc>
                  <a:txBody>
                    <a:bodyPr/>
                    <a:lstStyle/>
                    <a:p>
                      <a:pPr algn="ctr" fontAlgn="ctr"/>
                      <a:r>
                        <a:rPr lang="en-US" sz="1100" b="1" i="0" u="none" strike="noStrike" dirty="0">
                          <a:solidFill>
                            <a:schemeClr val="tx2"/>
                          </a:solidFill>
                          <a:effectLst/>
                          <a:latin typeface="Calibri" panose="020F0502020204030204" pitchFamily="34" charset="0"/>
                        </a:rPr>
                        <a:t>9</a:t>
                      </a:r>
                    </a:p>
                  </a:txBody>
                  <a:tcPr marL="8792" marR="8792" marT="87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solidFill>
                            <a:schemeClr val="tx2"/>
                          </a:solidFill>
                          <a:effectLst/>
                          <a:latin typeface="Calibri" panose="020F0502020204030204" pitchFamily="34" charset="0"/>
                        </a:rPr>
                        <a:t>Sep 15 - Oct 26, 2016</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100" b="0" i="0" u="none" strike="noStrike">
                          <a:solidFill>
                            <a:schemeClr val="tx2"/>
                          </a:solidFill>
                          <a:effectLst/>
                          <a:latin typeface="Calibri" panose="020F0502020204030204" pitchFamily="34" charset="0"/>
                        </a:rPr>
                        <a:t>42 days</a:t>
                      </a:r>
                    </a:p>
                  </a:txBody>
                  <a:tcPr marL="8792" marR="8792" marT="879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100" b="0" i="0" u="none" strike="noStrike" dirty="0">
                          <a:solidFill>
                            <a:schemeClr val="tx2"/>
                          </a:solidFill>
                          <a:effectLst/>
                          <a:latin typeface="Calibri" panose="020F0502020204030204" pitchFamily="34" charset="0"/>
                        </a:rPr>
                        <a:t>Orange</a:t>
                      </a:r>
                    </a:p>
                  </a:txBody>
                  <a:tcPr marL="8792" marR="8792" marT="879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100" b="0" i="0" u="none" strike="noStrike">
                          <a:solidFill>
                            <a:schemeClr val="tx2"/>
                          </a:solidFill>
                          <a:effectLst/>
                          <a:latin typeface="Calibri" panose="020F0502020204030204" pitchFamily="34" charset="0"/>
                        </a:rPr>
                        <a:t>Single Track</a:t>
                      </a:r>
                    </a:p>
                  </a:txBody>
                  <a:tcPr marL="8792" marR="8792" marT="879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100" b="0" i="0" u="none" strike="noStrike">
                          <a:solidFill>
                            <a:schemeClr val="tx2"/>
                          </a:solidFill>
                          <a:effectLst/>
                          <a:latin typeface="Calibri" panose="020F0502020204030204" pitchFamily="34" charset="0"/>
                        </a:rPr>
                        <a:t>Vienna to West Falls Church</a:t>
                      </a:r>
                    </a:p>
                  </a:txBody>
                  <a:tcPr marL="8792" marR="8792" marT="8792"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655051956"/>
                  </a:ext>
                </a:extLst>
              </a:tr>
              <a:tr h="263106">
                <a:tc>
                  <a:txBody>
                    <a:bodyPr/>
                    <a:lstStyle/>
                    <a:p>
                      <a:pPr algn="ctr" fontAlgn="ctr"/>
                      <a:r>
                        <a:rPr lang="en-US" sz="1100" b="1" i="0" u="none" strike="noStrike" dirty="0">
                          <a:solidFill>
                            <a:schemeClr val="tx2"/>
                          </a:solidFill>
                          <a:effectLst/>
                          <a:latin typeface="Calibri" panose="020F0502020204030204" pitchFamily="34" charset="0"/>
                        </a:rPr>
                        <a:t>10</a:t>
                      </a:r>
                    </a:p>
                  </a:txBody>
                  <a:tcPr marL="8792" marR="8792" marT="87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solidFill>
                            <a:schemeClr val="tx2"/>
                          </a:solidFill>
                          <a:effectLst/>
                          <a:latin typeface="Calibri" panose="020F0502020204030204" pitchFamily="34" charset="0"/>
                        </a:rPr>
                        <a:t>Oct 29 - Nov 22, 2016</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100" b="0" i="0" u="none" strike="noStrike">
                          <a:solidFill>
                            <a:schemeClr val="tx2"/>
                          </a:solidFill>
                          <a:effectLst/>
                          <a:latin typeface="Calibri" panose="020F0502020204030204" pitchFamily="34" charset="0"/>
                        </a:rPr>
                        <a:t>25 days</a:t>
                      </a:r>
                    </a:p>
                  </a:txBody>
                  <a:tcPr marL="8792" marR="8792" marT="879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100" b="0" i="0" u="none" strike="noStrike" dirty="0">
                          <a:solidFill>
                            <a:schemeClr val="tx2"/>
                          </a:solidFill>
                          <a:effectLst/>
                          <a:latin typeface="Calibri" panose="020F0502020204030204" pitchFamily="34" charset="0"/>
                        </a:rPr>
                        <a:t>Red</a:t>
                      </a:r>
                    </a:p>
                  </a:txBody>
                  <a:tcPr marL="8792" marR="8792" marT="879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100" b="0" i="0" u="none" strike="noStrike">
                          <a:solidFill>
                            <a:schemeClr val="tx2"/>
                          </a:solidFill>
                          <a:effectLst/>
                          <a:latin typeface="Calibri" panose="020F0502020204030204" pitchFamily="34" charset="0"/>
                        </a:rPr>
                        <a:t>Segment Shutdown</a:t>
                      </a:r>
                    </a:p>
                  </a:txBody>
                  <a:tcPr marL="8792" marR="8792" marT="879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100" b="0" i="0" u="none" strike="noStrike" dirty="0">
                          <a:solidFill>
                            <a:schemeClr val="tx2"/>
                          </a:solidFill>
                          <a:effectLst/>
                          <a:latin typeface="Calibri" panose="020F0502020204030204" pitchFamily="34" charset="0"/>
                        </a:rPr>
                        <a:t>Fort Totten to </a:t>
                      </a:r>
                      <a:r>
                        <a:rPr lang="en-US" sz="1100" b="0" i="0" u="none" strike="noStrike" dirty="0" err="1">
                          <a:solidFill>
                            <a:schemeClr val="tx2"/>
                          </a:solidFill>
                          <a:effectLst/>
                          <a:latin typeface="Calibri" panose="020F0502020204030204" pitchFamily="34" charset="0"/>
                        </a:rPr>
                        <a:t>NoMa</a:t>
                      </a:r>
                      <a:endParaRPr lang="en-US" sz="1100" b="0" i="0" u="none" strike="noStrike" dirty="0">
                        <a:solidFill>
                          <a:schemeClr val="tx2"/>
                        </a:solidFill>
                        <a:effectLst/>
                        <a:latin typeface="Calibri" panose="020F0502020204030204" pitchFamily="34" charset="0"/>
                      </a:endParaRPr>
                    </a:p>
                  </a:txBody>
                  <a:tcPr marL="8792" marR="8792" marT="8792"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699081429"/>
                  </a:ext>
                </a:extLst>
              </a:tr>
              <a:tr h="263106">
                <a:tc>
                  <a:txBody>
                    <a:bodyPr/>
                    <a:lstStyle/>
                    <a:p>
                      <a:pPr algn="ctr" fontAlgn="ctr"/>
                      <a:r>
                        <a:rPr lang="en-US" sz="1100" b="1" i="0" u="none" strike="noStrike" dirty="0">
                          <a:solidFill>
                            <a:schemeClr val="tx2"/>
                          </a:solidFill>
                          <a:effectLst/>
                          <a:latin typeface="Calibri" panose="020F0502020204030204" pitchFamily="34" charset="0"/>
                        </a:rPr>
                        <a:t>11</a:t>
                      </a:r>
                    </a:p>
                  </a:txBody>
                  <a:tcPr marL="8792" marR="8792" marT="87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solidFill>
                            <a:schemeClr val="tx2"/>
                          </a:solidFill>
                          <a:effectLst/>
                          <a:latin typeface="Calibri" panose="020F0502020204030204" pitchFamily="34" charset="0"/>
                        </a:rPr>
                        <a:t>Nov 28 - Dec 20, 2016</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100" b="0" i="0" u="none" strike="noStrike">
                          <a:solidFill>
                            <a:schemeClr val="tx2"/>
                          </a:solidFill>
                          <a:effectLst/>
                          <a:latin typeface="Calibri" panose="020F0502020204030204" pitchFamily="34" charset="0"/>
                        </a:rPr>
                        <a:t>23 days</a:t>
                      </a:r>
                    </a:p>
                  </a:txBody>
                  <a:tcPr marL="8792" marR="8792" marT="879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100" b="0" i="0" u="none" strike="noStrike" dirty="0">
                          <a:solidFill>
                            <a:schemeClr val="tx2"/>
                          </a:solidFill>
                          <a:effectLst/>
                          <a:latin typeface="Calibri" panose="020F0502020204030204" pitchFamily="34" charset="0"/>
                        </a:rPr>
                        <a:t>Orange &amp; Silver</a:t>
                      </a:r>
                    </a:p>
                  </a:txBody>
                  <a:tcPr marL="8792" marR="8792" marT="879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100" b="0" i="0" u="none" strike="noStrike">
                          <a:solidFill>
                            <a:schemeClr val="tx2"/>
                          </a:solidFill>
                          <a:effectLst/>
                          <a:latin typeface="Calibri" panose="020F0502020204030204" pitchFamily="34" charset="0"/>
                        </a:rPr>
                        <a:t>Single Track</a:t>
                      </a:r>
                    </a:p>
                  </a:txBody>
                  <a:tcPr marL="8792" marR="8792" marT="879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100" b="0" i="0" u="none" strike="noStrike" dirty="0">
                          <a:solidFill>
                            <a:schemeClr val="tx2"/>
                          </a:solidFill>
                          <a:effectLst/>
                          <a:latin typeface="Calibri" panose="020F0502020204030204" pitchFamily="34" charset="0"/>
                        </a:rPr>
                        <a:t>East Falls Church to West Falls Church</a:t>
                      </a:r>
                    </a:p>
                  </a:txBody>
                  <a:tcPr marL="8792" marR="8792" marT="8792"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522924914"/>
                  </a:ext>
                </a:extLst>
              </a:tr>
              <a:tr h="263106">
                <a:tc>
                  <a:txBody>
                    <a:bodyPr/>
                    <a:lstStyle/>
                    <a:p>
                      <a:pPr algn="ctr" fontAlgn="ctr"/>
                      <a:r>
                        <a:rPr lang="en-US" sz="1100" b="1" i="0" u="none" strike="noStrike" dirty="0">
                          <a:solidFill>
                            <a:schemeClr val="tx2"/>
                          </a:solidFill>
                          <a:effectLst/>
                          <a:latin typeface="Calibri" panose="020F0502020204030204" pitchFamily="34" charset="0"/>
                        </a:rPr>
                        <a:t>12</a:t>
                      </a:r>
                    </a:p>
                  </a:txBody>
                  <a:tcPr marL="8792" marR="8792" marT="87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solidFill>
                            <a:schemeClr val="tx2"/>
                          </a:solidFill>
                          <a:effectLst/>
                          <a:latin typeface="Calibri" panose="020F0502020204030204" pitchFamily="34" charset="0"/>
                        </a:rPr>
                        <a:t>Feb 11 - 28, 2017</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100" b="0" i="0" u="none" strike="noStrike">
                          <a:solidFill>
                            <a:schemeClr val="tx2"/>
                          </a:solidFill>
                          <a:effectLst/>
                          <a:latin typeface="Calibri" panose="020F0502020204030204" pitchFamily="34" charset="0"/>
                        </a:rPr>
                        <a:t>18 days</a:t>
                      </a:r>
                    </a:p>
                  </a:txBody>
                  <a:tcPr marL="8792" marR="8792" marT="879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100" b="0" i="0" u="none" strike="noStrike" dirty="0">
                          <a:solidFill>
                            <a:schemeClr val="tx2"/>
                          </a:solidFill>
                          <a:effectLst/>
                          <a:latin typeface="Calibri" panose="020F0502020204030204" pitchFamily="34" charset="0"/>
                        </a:rPr>
                        <a:t>Blue</a:t>
                      </a:r>
                    </a:p>
                  </a:txBody>
                  <a:tcPr marL="8792" marR="8792" marT="879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100" b="0" i="0" u="none" strike="noStrike">
                          <a:solidFill>
                            <a:schemeClr val="tx2"/>
                          </a:solidFill>
                          <a:effectLst/>
                          <a:latin typeface="Calibri" panose="020F0502020204030204" pitchFamily="34" charset="0"/>
                        </a:rPr>
                        <a:t>Segment Shutdown</a:t>
                      </a:r>
                    </a:p>
                  </a:txBody>
                  <a:tcPr marL="8792" marR="8792" marT="879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100" b="0" i="0" u="none" strike="noStrike" dirty="0">
                          <a:solidFill>
                            <a:schemeClr val="tx2"/>
                          </a:solidFill>
                          <a:effectLst/>
                          <a:latin typeface="Calibri" panose="020F0502020204030204" pitchFamily="34" charset="0"/>
                        </a:rPr>
                        <a:t>Rosslyn to Pentagon</a:t>
                      </a:r>
                    </a:p>
                  </a:txBody>
                  <a:tcPr marL="8792" marR="8792" marT="8792"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324896748"/>
                  </a:ext>
                </a:extLst>
              </a:tr>
              <a:tr h="263106">
                <a:tc>
                  <a:txBody>
                    <a:bodyPr/>
                    <a:lstStyle/>
                    <a:p>
                      <a:pPr algn="ctr" fontAlgn="ctr"/>
                      <a:r>
                        <a:rPr lang="en-US" sz="1100" b="1" i="0" u="none" strike="noStrike" dirty="0">
                          <a:solidFill>
                            <a:schemeClr val="tx2"/>
                          </a:solidFill>
                          <a:effectLst/>
                          <a:latin typeface="Calibri" panose="020F0502020204030204" pitchFamily="34" charset="0"/>
                        </a:rPr>
                        <a:t>13</a:t>
                      </a:r>
                    </a:p>
                  </a:txBody>
                  <a:tcPr marL="8792" marR="8792" marT="87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pt-BR" sz="1100" b="0" i="0" u="none" strike="noStrike">
                          <a:solidFill>
                            <a:schemeClr val="tx2"/>
                          </a:solidFill>
                          <a:effectLst/>
                          <a:latin typeface="Calibri" panose="020F0502020204030204" pitchFamily="34" charset="0"/>
                        </a:rPr>
                        <a:t>Mar 4 - Apr 12, 2017</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100" b="0" i="0" u="none" strike="noStrike">
                          <a:solidFill>
                            <a:schemeClr val="tx2"/>
                          </a:solidFill>
                          <a:effectLst/>
                          <a:latin typeface="Calibri" panose="020F0502020204030204" pitchFamily="34" charset="0"/>
                        </a:rPr>
                        <a:t>40 days</a:t>
                      </a:r>
                    </a:p>
                  </a:txBody>
                  <a:tcPr marL="8792" marR="8792" marT="879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100" b="0" i="0" u="none" strike="noStrike" dirty="0">
                          <a:solidFill>
                            <a:schemeClr val="tx2"/>
                          </a:solidFill>
                          <a:effectLst/>
                          <a:latin typeface="Calibri" panose="020F0502020204030204" pitchFamily="34" charset="0"/>
                        </a:rPr>
                        <a:t>Blue &amp; Yellow</a:t>
                      </a:r>
                    </a:p>
                  </a:txBody>
                  <a:tcPr marL="8792" marR="8792" marT="879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100" b="0" i="0" u="none" strike="noStrike">
                          <a:solidFill>
                            <a:schemeClr val="tx2"/>
                          </a:solidFill>
                          <a:effectLst/>
                          <a:latin typeface="Calibri" panose="020F0502020204030204" pitchFamily="34" charset="0"/>
                        </a:rPr>
                        <a:t>Single Track</a:t>
                      </a:r>
                    </a:p>
                  </a:txBody>
                  <a:tcPr marL="8792" marR="8792" marT="879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100" b="0" i="0" u="none" strike="noStrike" dirty="0">
                          <a:solidFill>
                            <a:schemeClr val="tx2"/>
                          </a:solidFill>
                          <a:effectLst/>
                          <a:latin typeface="Calibri" panose="020F0502020204030204" pitchFamily="34" charset="0"/>
                        </a:rPr>
                        <a:t>Braddock Rd to Huntington/Van Dorn St</a:t>
                      </a:r>
                    </a:p>
                  </a:txBody>
                  <a:tcPr marL="8792" marR="8792" marT="8792"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228922146"/>
                  </a:ext>
                </a:extLst>
              </a:tr>
              <a:tr h="263106">
                <a:tc>
                  <a:txBody>
                    <a:bodyPr/>
                    <a:lstStyle/>
                    <a:p>
                      <a:pPr algn="ctr" fontAlgn="ctr"/>
                      <a:r>
                        <a:rPr lang="en-US" sz="1100" b="1" i="0" u="none" strike="noStrike" dirty="0">
                          <a:solidFill>
                            <a:schemeClr val="tx2"/>
                          </a:solidFill>
                          <a:effectLst/>
                          <a:latin typeface="Calibri" panose="020F0502020204030204" pitchFamily="34" charset="0"/>
                        </a:rPr>
                        <a:t>14</a:t>
                      </a:r>
                    </a:p>
                  </a:txBody>
                  <a:tcPr marL="8792" marR="8792" marT="87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solidFill>
                            <a:schemeClr val="tx2"/>
                          </a:solidFill>
                          <a:effectLst/>
                          <a:latin typeface="Calibri" panose="020F0502020204030204" pitchFamily="34" charset="0"/>
                        </a:rPr>
                        <a:t>Apr 15-May 14, 2017</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100" b="0" i="0" u="none" strike="noStrike">
                          <a:solidFill>
                            <a:schemeClr val="tx2"/>
                          </a:solidFill>
                          <a:effectLst/>
                          <a:latin typeface="Calibri" panose="020F0502020204030204" pitchFamily="34" charset="0"/>
                        </a:rPr>
                        <a:t>30 days</a:t>
                      </a:r>
                    </a:p>
                  </a:txBody>
                  <a:tcPr marL="8792" marR="8792" marT="879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100" b="0" i="0" u="none" strike="noStrike" dirty="0">
                          <a:solidFill>
                            <a:schemeClr val="tx2"/>
                          </a:solidFill>
                          <a:effectLst/>
                          <a:latin typeface="Calibri" panose="020F0502020204030204" pitchFamily="34" charset="0"/>
                        </a:rPr>
                        <a:t>Green</a:t>
                      </a:r>
                    </a:p>
                  </a:txBody>
                  <a:tcPr marL="8792" marR="8792" marT="879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100" b="0" i="0" u="none" strike="noStrike">
                          <a:solidFill>
                            <a:schemeClr val="tx2"/>
                          </a:solidFill>
                          <a:effectLst/>
                          <a:latin typeface="Calibri" panose="020F0502020204030204" pitchFamily="34" charset="0"/>
                        </a:rPr>
                        <a:t>Segment Shutdown</a:t>
                      </a:r>
                    </a:p>
                  </a:txBody>
                  <a:tcPr marL="8792" marR="8792" marT="879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100" b="0" i="0" u="none" strike="noStrike" dirty="0">
                          <a:solidFill>
                            <a:schemeClr val="tx2"/>
                          </a:solidFill>
                          <a:effectLst/>
                          <a:latin typeface="Calibri" panose="020F0502020204030204" pitchFamily="34" charset="0"/>
                        </a:rPr>
                        <a:t>Greenbelt to College Park/Prince George's Plaza</a:t>
                      </a:r>
                    </a:p>
                  </a:txBody>
                  <a:tcPr marL="8792" marR="8792" marT="8792"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422365906"/>
                  </a:ext>
                </a:extLst>
              </a:tr>
              <a:tr h="263106">
                <a:tc>
                  <a:txBody>
                    <a:bodyPr/>
                    <a:lstStyle/>
                    <a:p>
                      <a:pPr algn="ctr" fontAlgn="ctr"/>
                      <a:r>
                        <a:rPr lang="en-US" sz="1100" b="1" i="0" u="none" strike="noStrike" dirty="0">
                          <a:solidFill>
                            <a:schemeClr val="tx2"/>
                          </a:solidFill>
                          <a:effectLst/>
                          <a:latin typeface="Calibri" panose="020F0502020204030204" pitchFamily="34" charset="0"/>
                        </a:rPr>
                        <a:t>15</a:t>
                      </a:r>
                    </a:p>
                  </a:txBody>
                  <a:tcPr marL="8792" marR="8792" marT="87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solidFill>
                            <a:schemeClr val="tx2"/>
                          </a:solidFill>
                          <a:effectLst/>
                          <a:latin typeface="Calibri" panose="020F0502020204030204" pitchFamily="34" charset="0"/>
                        </a:rPr>
                        <a:t>May 16 - Jun 15, 2017</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100" b="0" i="0" u="none" strike="noStrike">
                          <a:solidFill>
                            <a:schemeClr val="tx2"/>
                          </a:solidFill>
                          <a:effectLst/>
                          <a:latin typeface="Calibri" panose="020F0502020204030204" pitchFamily="34" charset="0"/>
                        </a:rPr>
                        <a:t>31 days</a:t>
                      </a:r>
                    </a:p>
                  </a:txBody>
                  <a:tcPr marL="8792" marR="8792" marT="879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100" b="0" i="0" u="none" strike="noStrike" dirty="0">
                          <a:solidFill>
                            <a:schemeClr val="tx2"/>
                          </a:solidFill>
                          <a:effectLst/>
                          <a:latin typeface="Calibri" panose="020F0502020204030204" pitchFamily="34" charset="0"/>
                        </a:rPr>
                        <a:t>Orange</a:t>
                      </a:r>
                    </a:p>
                  </a:txBody>
                  <a:tcPr marL="8792" marR="8792" marT="879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100" b="0" i="0" u="none" strike="noStrike">
                          <a:solidFill>
                            <a:schemeClr val="tx2"/>
                          </a:solidFill>
                          <a:effectLst/>
                          <a:latin typeface="Calibri" panose="020F0502020204030204" pitchFamily="34" charset="0"/>
                        </a:rPr>
                        <a:t>Segment Shutdown</a:t>
                      </a:r>
                    </a:p>
                  </a:txBody>
                  <a:tcPr marL="8792" marR="8792" marT="879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100" b="0" i="0" u="none" strike="noStrike" dirty="0">
                          <a:solidFill>
                            <a:schemeClr val="tx2"/>
                          </a:solidFill>
                          <a:effectLst/>
                          <a:latin typeface="Calibri" panose="020F0502020204030204" pitchFamily="34" charset="0"/>
                        </a:rPr>
                        <a:t>New Carrollton to Stadium-Armory</a:t>
                      </a:r>
                    </a:p>
                  </a:txBody>
                  <a:tcPr marL="8792" marR="8792" marT="8792"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541319319"/>
                  </a:ext>
                </a:extLst>
              </a:tr>
              <a:tr h="263106">
                <a:tc>
                  <a:txBody>
                    <a:bodyPr/>
                    <a:lstStyle/>
                    <a:p>
                      <a:pPr algn="ctr" fontAlgn="ctr"/>
                      <a:r>
                        <a:rPr lang="en-US" sz="1100" b="1" i="0" u="none" strike="noStrike" dirty="0">
                          <a:solidFill>
                            <a:schemeClr val="tx2"/>
                          </a:solidFill>
                          <a:effectLst/>
                          <a:latin typeface="Calibri" panose="020F0502020204030204" pitchFamily="34" charset="0"/>
                        </a:rPr>
                        <a:t>16</a:t>
                      </a:r>
                    </a:p>
                  </a:txBody>
                  <a:tcPr marL="8792" marR="8792" marT="87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solidFill>
                            <a:schemeClr val="tx2"/>
                          </a:solidFill>
                          <a:effectLst/>
                          <a:latin typeface="Calibri" panose="020F0502020204030204" pitchFamily="34" charset="0"/>
                        </a:rPr>
                        <a:t>Jun 17 - 25, 2017</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solidFill>
                            <a:schemeClr val="tx2"/>
                          </a:solidFill>
                          <a:effectLst/>
                          <a:latin typeface="Calibri" panose="020F0502020204030204" pitchFamily="34" charset="0"/>
                        </a:rPr>
                        <a:t>9 days</a:t>
                      </a:r>
                    </a:p>
                  </a:txBody>
                  <a:tcPr marL="8792" marR="8792" marT="879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dirty="0">
                          <a:solidFill>
                            <a:schemeClr val="tx2"/>
                          </a:solidFill>
                          <a:effectLst/>
                          <a:latin typeface="Calibri" panose="020F0502020204030204" pitchFamily="34" charset="0"/>
                        </a:rPr>
                        <a:t>Red</a:t>
                      </a:r>
                    </a:p>
                  </a:txBody>
                  <a:tcPr marL="8792" marR="8792" marT="879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dirty="0">
                          <a:solidFill>
                            <a:schemeClr val="tx2"/>
                          </a:solidFill>
                          <a:effectLst/>
                          <a:latin typeface="Calibri" panose="020F0502020204030204" pitchFamily="34" charset="0"/>
                        </a:rPr>
                        <a:t>Segment Shutdown</a:t>
                      </a:r>
                    </a:p>
                  </a:txBody>
                  <a:tcPr marL="8792" marR="8792" marT="879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dirty="0">
                          <a:solidFill>
                            <a:schemeClr val="tx2"/>
                          </a:solidFill>
                          <a:effectLst/>
                          <a:latin typeface="Calibri" panose="020F0502020204030204" pitchFamily="34" charset="0"/>
                        </a:rPr>
                        <a:t>Shady Grove to </a:t>
                      </a:r>
                      <a:r>
                        <a:rPr lang="en-US" sz="1100" b="0" i="0" u="none" strike="noStrike" dirty="0" err="1">
                          <a:solidFill>
                            <a:schemeClr val="tx2"/>
                          </a:solidFill>
                          <a:effectLst/>
                          <a:latin typeface="Calibri" panose="020F0502020204030204" pitchFamily="34" charset="0"/>
                        </a:rPr>
                        <a:t>Twinbrook</a:t>
                      </a:r>
                      <a:endParaRPr lang="en-US" sz="1100" b="0" i="0" u="none" strike="noStrike" dirty="0">
                        <a:solidFill>
                          <a:schemeClr val="tx2"/>
                        </a:solidFill>
                        <a:effectLst/>
                        <a:latin typeface="Calibri" panose="020F0502020204030204" pitchFamily="34" charset="0"/>
                      </a:endParaRPr>
                    </a:p>
                  </a:txBody>
                  <a:tcPr marL="8792" marR="8792" marT="8792"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10189"/>
                  </a:ext>
                </a:extLst>
              </a:tr>
            </a:tbl>
          </a:graphicData>
        </a:graphic>
      </p:graphicFrame>
      <p:sp>
        <p:nvSpPr>
          <p:cNvPr id="4" name="TextBox 3"/>
          <p:cNvSpPr txBox="1"/>
          <p:nvPr/>
        </p:nvSpPr>
        <p:spPr>
          <a:xfrm>
            <a:off x="8763000" y="6280319"/>
            <a:ext cx="2704587" cy="246221"/>
          </a:xfrm>
          <a:prstGeom prst="rect">
            <a:avLst/>
          </a:prstGeom>
          <a:noFill/>
        </p:spPr>
        <p:txBody>
          <a:bodyPr wrap="none" rtlCol="0">
            <a:spAutoFit/>
          </a:bodyPr>
          <a:lstStyle/>
          <a:p>
            <a:r>
              <a:rPr lang="en-US" sz="1000" dirty="0"/>
              <a:t>https://www.wmata.com/service/SafeTrack.cfm</a:t>
            </a:r>
          </a:p>
        </p:txBody>
      </p:sp>
    </p:spTree>
    <p:extLst>
      <p:ext uri="{BB962C8B-B14F-4D97-AF65-F5344CB8AC3E}">
        <p14:creationId xmlns:p14="http://schemas.microsoft.com/office/powerpoint/2010/main" val="3037747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86803-70BC-4DFC-B9EB-DF77CE192758}"/>
              </a:ext>
            </a:extLst>
          </p:cNvPr>
          <p:cNvSpPr>
            <a:spLocks noGrp="1"/>
          </p:cNvSpPr>
          <p:nvPr>
            <p:ph type="title"/>
          </p:nvPr>
        </p:nvSpPr>
        <p:spPr/>
        <p:txBody>
          <a:bodyPr/>
          <a:lstStyle/>
          <a:p>
            <a:r>
              <a:rPr lang="en-US" sz="3000" dirty="0">
                <a:solidFill>
                  <a:schemeClr val="tx2"/>
                </a:solidFill>
              </a:rPr>
              <a:t>Metrorail System – </a:t>
            </a:r>
            <a:r>
              <a:rPr lang="en-US" sz="3000" dirty="0" err="1">
                <a:solidFill>
                  <a:schemeClr val="tx2"/>
                </a:solidFill>
              </a:rPr>
              <a:t>SafeTrack</a:t>
            </a:r>
            <a:r>
              <a:rPr lang="en-US" sz="3000" dirty="0">
                <a:solidFill>
                  <a:schemeClr val="tx2"/>
                </a:solidFill>
              </a:rPr>
              <a:t> Closure Locations</a:t>
            </a:r>
          </a:p>
        </p:txBody>
      </p:sp>
      <p:pic>
        <p:nvPicPr>
          <p:cNvPr id="4" name="Content Placeholder 3">
            <a:extLst>
              <a:ext uri="{FF2B5EF4-FFF2-40B4-BE49-F238E27FC236}">
                <a16:creationId xmlns:a16="http://schemas.microsoft.com/office/drawing/2014/main" id="{4B087BEF-AFD8-469D-A18F-83CDBB668EFB}"/>
              </a:ext>
            </a:extLst>
          </p:cNvPr>
          <p:cNvPicPr>
            <a:picLocks noGrp="1" noChangeAspect="1"/>
          </p:cNvPicPr>
          <p:nvPr>
            <p:ph idx="1"/>
          </p:nvPr>
        </p:nvPicPr>
        <p:blipFill>
          <a:blip r:embed="rId3"/>
          <a:stretch>
            <a:fillRect/>
          </a:stretch>
        </p:blipFill>
        <p:spPr>
          <a:xfrm>
            <a:off x="2178446" y="1417638"/>
            <a:ext cx="8542244" cy="5006227"/>
          </a:xfrm>
          <a:prstGeom prst="rect">
            <a:avLst/>
          </a:prstGeom>
        </p:spPr>
      </p:pic>
      <p:sp>
        <p:nvSpPr>
          <p:cNvPr id="5" name="Oval 4">
            <a:extLst>
              <a:ext uri="{FF2B5EF4-FFF2-40B4-BE49-F238E27FC236}">
                <a16:creationId xmlns:a16="http://schemas.microsoft.com/office/drawing/2014/main" id="{6894BFA8-9878-4890-8F24-E91B50096A54}"/>
              </a:ext>
            </a:extLst>
          </p:cNvPr>
          <p:cNvSpPr/>
          <p:nvPr/>
        </p:nvSpPr>
        <p:spPr>
          <a:xfrm>
            <a:off x="7201076" y="2971800"/>
            <a:ext cx="152400" cy="152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7B154A3-CA53-41B0-800B-0C25E9D4E76B}"/>
              </a:ext>
            </a:extLst>
          </p:cNvPr>
          <p:cNvSpPr/>
          <p:nvPr/>
        </p:nvSpPr>
        <p:spPr>
          <a:xfrm>
            <a:off x="5334000" y="20193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58E0404-D483-49CB-8F1B-98E9A4D0ED60}"/>
              </a:ext>
            </a:extLst>
          </p:cNvPr>
          <p:cNvSpPr/>
          <p:nvPr/>
        </p:nvSpPr>
        <p:spPr>
          <a:xfrm>
            <a:off x="4724400" y="4111752"/>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3301CE-6DD0-4EFF-BE8D-C4AA151F4FE0}"/>
              </a:ext>
            </a:extLst>
          </p:cNvPr>
          <p:cNvSpPr/>
          <p:nvPr/>
        </p:nvSpPr>
        <p:spPr>
          <a:xfrm>
            <a:off x="5029200" y="3980688"/>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E9529A8-307B-4C28-A887-3F2D2A524927}"/>
              </a:ext>
            </a:extLst>
          </p:cNvPr>
          <p:cNvSpPr/>
          <p:nvPr/>
        </p:nvSpPr>
        <p:spPr>
          <a:xfrm>
            <a:off x="5263896" y="52578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A74C5CB-554E-43B3-AF65-113E89600368}"/>
              </a:ext>
            </a:extLst>
          </p:cNvPr>
          <p:cNvSpPr/>
          <p:nvPr/>
        </p:nvSpPr>
        <p:spPr>
          <a:xfrm>
            <a:off x="6019800" y="498348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5427BEA-2884-4BBD-8C73-D3E316900A2F}"/>
              </a:ext>
            </a:extLst>
          </p:cNvPr>
          <p:cNvSpPr/>
          <p:nvPr/>
        </p:nvSpPr>
        <p:spPr>
          <a:xfrm>
            <a:off x="6172200" y="4724400"/>
            <a:ext cx="152400" cy="152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1EB949A-CA89-4AC0-982B-E81F78F3E793}"/>
              </a:ext>
            </a:extLst>
          </p:cNvPr>
          <p:cNvSpPr/>
          <p:nvPr/>
        </p:nvSpPr>
        <p:spPr>
          <a:xfrm>
            <a:off x="6022848" y="4184904"/>
            <a:ext cx="152400" cy="152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AD2FBF6-716C-43B4-ABF9-D0CA66DFE441}"/>
              </a:ext>
            </a:extLst>
          </p:cNvPr>
          <p:cNvSpPr/>
          <p:nvPr/>
        </p:nvSpPr>
        <p:spPr>
          <a:xfrm>
            <a:off x="6297168" y="3008693"/>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EE7DD04-8392-47E8-9435-20B9154E4965}"/>
              </a:ext>
            </a:extLst>
          </p:cNvPr>
          <p:cNvSpPr/>
          <p:nvPr/>
        </p:nvSpPr>
        <p:spPr>
          <a:xfrm>
            <a:off x="7207172" y="3822192"/>
            <a:ext cx="152400" cy="152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8731711-2A6F-447C-B2F2-D935B86BB8BC}"/>
              </a:ext>
            </a:extLst>
          </p:cNvPr>
          <p:cNvSpPr/>
          <p:nvPr/>
        </p:nvSpPr>
        <p:spPr>
          <a:xfrm>
            <a:off x="6156960" y="4507674"/>
            <a:ext cx="152400" cy="152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4A0675-3535-4A10-889C-3B91DF94CD5F}"/>
              </a:ext>
            </a:extLst>
          </p:cNvPr>
          <p:cNvSpPr/>
          <p:nvPr/>
        </p:nvSpPr>
        <p:spPr>
          <a:xfrm>
            <a:off x="5257800" y="4133088"/>
            <a:ext cx="152400" cy="152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45078BF-347A-4EC7-9428-95D50B51BB00}"/>
              </a:ext>
            </a:extLst>
          </p:cNvPr>
          <p:cNvSpPr/>
          <p:nvPr/>
        </p:nvSpPr>
        <p:spPr>
          <a:xfrm>
            <a:off x="6553200" y="3710781"/>
            <a:ext cx="152400" cy="152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A96F1B7-0B80-4696-B551-52547E4EAF5E}"/>
              </a:ext>
            </a:extLst>
          </p:cNvPr>
          <p:cNvSpPr/>
          <p:nvPr/>
        </p:nvSpPr>
        <p:spPr>
          <a:xfrm>
            <a:off x="6810932" y="4032504"/>
            <a:ext cx="152400" cy="152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286D4A6-9F6C-47E1-8F69-1B6A2351C251}"/>
              </a:ext>
            </a:extLst>
          </p:cNvPr>
          <p:cNvSpPr txBox="1"/>
          <p:nvPr/>
        </p:nvSpPr>
        <p:spPr>
          <a:xfrm>
            <a:off x="8122566" y="3152002"/>
            <a:ext cx="1707235" cy="276999"/>
          </a:xfrm>
          <a:prstGeom prst="rect">
            <a:avLst/>
          </a:prstGeom>
          <a:noFill/>
        </p:spPr>
        <p:txBody>
          <a:bodyPr wrap="square" rtlCol="0">
            <a:spAutoFit/>
          </a:bodyPr>
          <a:lstStyle/>
          <a:p>
            <a:r>
              <a:rPr lang="en-US" sz="1200" b="1" dirty="0"/>
              <a:t>Segment Shutdown</a:t>
            </a:r>
          </a:p>
        </p:txBody>
      </p:sp>
      <p:cxnSp>
        <p:nvCxnSpPr>
          <p:cNvPr id="22" name="Straight Connector 21">
            <a:extLst>
              <a:ext uri="{FF2B5EF4-FFF2-40B4-BE49-F238E27FC236}">
                <a16:creationId xmlns:a16="http://schemas.microsoft.com/office/drawing/2014/main" id="{0E8A25CC-3BFE-4F5F-8F7C-E67A8C19713A}"/>
              </a:ext>
            </a:extLst>
          </p:cNvPr>
          <p:cNvCxnSpPr>
            <a:cxnSpLocks/>
          </p:cNvCxnSpPr>
          <p:nvPr/>
        </p:nvCxnSpPr>
        <p:spPr>
          <a:xfrm>
            <a:off x="8229600" y="3352800"/>
            <a:ext cx="12192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8197D28-227E-4273-82F1-3FD7D88FE72C}"/>
              </a:ext>
            </a:extLst>
          </p:cNvPr>
          <p:cNvCxnSpPr/>
          <p:nvPr/>
        </p:nvCxnSpPr>
        <p:spPr>
          <a:xfrm flipV="1">
            <a:off x="4419600" y="4337304"/>
            <a:ext cx="304800" cy="31089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9D99626-340F-42DB-8A05-534309DB2011}"/>
              </a:ext>
            </a:extLst>
          </p:cNvPr>
          <p:cNvSpPr txBox="1"/>
          <p:nvPr/>
        </p:nvSpPr>
        <p:spPr>
          <a:xfrm>
            <a:off x="3352801" y="4419601"/>
            <a:ext cx="1131977" cy="276999"/>
          </a:xfrm>
          <a:prstGeom prst="rect">
            <a:avLst/>
          </a:prstGeom>
          <a:noFill/>
        </p:spPr>
        <p:txBody>
          <a:bodyPr wrap="none" rtlCol="0">
            <a:spAutoFit/>
          </a:bodyPr>
          <a:lstStyle/>
          <a:p>
            <a:r>
              <a:rPr lang="en-US" sz="1200" b="1" dirty="0"/>
              <a:t>Single Tracking</a:t>
            </a:r>
          </a:p>
        </p:txBody>
      </p:sp>
      <p:cxnSp>
        <p:nvCxnSpPr>
          <p:cNvPr id="35" name="Straight Connector 34">
            <a:extLst>
              <a:ext uri="{FF2B5EF4-FFF2-40B4-BE49-F238E27FC236}">
                <a16:creationId xmlns:a16="http://schemas.microsoft.com/office/drawing/2014/main" id="{548E2F67-21E7-4B9F-AB79-14B83C3B26B5}"/>
              </a:ext>
            </a:extLst>
          </p:cNvPr>
          <p:cNvCxnSpPr/>
          <p:nvPr/>
        </p:nvCxnSpPr>
        <p:spPr>
          <a:xfrm>
            <a:off x="3429000" y="4630282"/>
            <a:ext cx="997510" cy="1791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CD7AD111-2633-4A06-AB37-52D764E03CF0}"/>
              </a:ext>
            </a:extLst>
          </p:cNvPr>
          <p:cNvCxnSpPr>
            <a:cxnSpLocks/>
          </p:cNvCxnSpPr>
          <p:nvPr/>
        </p:nvCxnSpPr>
        <p:spPr>
          <a:xfrm flipH="1" flipV="1">
            <a:off x="7353476" y="3124200"/>
            <a:ext cx="876126" cy="24429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439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1"/>
            <a:ext cx="8229600" cy="981075"/>
          </a:xfrm>
        </p:spPr>
        <p:txBody>
          <a:bodyPr>
            <a:noAutofit/>
          </a:bodyPr>
          <a:lstStyle/>
          <a:p>
            <a:pPr algn="ctr"/>
            <a:r>
              <a:rPr lang="en-US" sz="3000" dirty="0">
                <a:solidFill>
                  <a:schemeClr val="tx2"/>
                </a:solidFill>
                <a:ea typeface="Arial Unicode MS" panose="020B0604020202020204" pitchFamily="34" charset="-128"/>
                <a:cs typeface="Arial Unicode MS" panose="020B0604020202020204" pitchFamily="34" charset="-128"/>
              </a:rPr>
              <a:t>Analysis Methodology</a:t>
            </a:r>
          </a:p>
        </p:txBody>
      </p:sp>
      <p:sp>
        <p:nvSpPr>
          <p:cNvPr id="8" name="Content Placeholder 2"/>
          <p:cNvSpPr>
            <a:spLocks noGrp="1"/>
          </p:cNvSpPr>
          <p:nvPr>
            <p:ph idx="1"/>
          </p:nvPr>
        </p:nvSpPr>
        <p:spPr>
          <a:xfrm>
            <a:off x="1981200" y="1219200"/>
            <a:ext cx="8229600" cy="4800600"/>
          </a:xfrm>
        </p:spPr>
        <p:txBody>
          <a:bodyPr/>
          <a:lstStyle/>
          <a:p>
            <a:pPr marL="0" indent="0">
              <a:buNone/>
            </a:pPr>
            <a:endParaRPr lang="en-US" sz="2400" dirty="0"/>
          </a:p>
          <a:p>
            <a:r>
              <a:rPr lang="en-US" sz="2000" dirty="0">
                <a:solidFill>
                  <a:schemeClr val="tx1">
                    <a:lumMod val="95000"/>
                    <a:lumOff val="5000"/>
                  </a:schemeClr>
                </a:solidFill>
                <a:ea typeface="Arial Unicode MS" panose="020B0604020202020204"/>
              </a:rPr>
              <a:t>Obtain transit ridership, bike and pedestrian counts, auto counts and auto travel time for the same dates – 2015 (Base Year) and 2016 </a:t>
            </a:r>
            <a:r>
              <a:rPr lang="en-US" sz="2000" dirty="0" err="1">
                <a:solidFill>
                  <a:schemeClr val="tx1">
                    <a:lumMod val="95000"/>
                    <a:lumOff val="5000"/>
                  </a:schemeClr>
                </a:solidFill>
                <a:ea typeface="Arial Unicode MS" panose="020B0604020202020204"/>
              </a:rPr>
              <a:t>SafeTrack</a:t>
            </a:r>
            <a:r>
              <a:rPr lang="en-US" sz="2000" dirty="0">
                <a:solidFill>
                  <a:schemeClr val="tx1">
                    <a:lumMod val="95000"/>
                    <a:lumOff val="5000"/>
                  </a:schemeClr>
                </a:solidFill>
                <a:ea typeface="Arial Unicode MS" panose="020B0604020202020204"/>
              </a:rPr>
              <a:t> surge periods.</a:t>
            </a:r>
          </a:p>
          <a:p>
            <a:endParaRPr lang="en-US" sz="2000" dirty="0">
              <a:solidFill>
                <a:schemeClr val="tx1">
                  <a:lumMod val="95000"/>
                  <a:lumOff val="5000"/>
                </a:schemeClr>
              </a:solidFill>
              <a:ea typeface="Arial Unicode MS" panose="020B0604020202020204"/>
            </a:endParaRPr>
          </a:p>
          <a:p>
            <a:r>
              <a:rPr lang="en-US" sz="2000" dirty="0">
                <a:solidFill>
                  <a:schemeClr val="tx1">
                    <a:lumMod val="95000"/>
                    <a:lumOff val="5000"/>
                  </a:schemeClr>
                </a:solidFill>
                <a:ea typeface="Arial Unicode MS" panose="020B0604020202020204"/>
              </a:rPr>
              <a:t>Compare the data to determine the level of increase/decrease from 2015 to 2016.</a:t>
            </a:r>
          </a:p>
          <a:p>
            <a:endParaRPr lang="en-US" sz="2000" dirty="0">
              <a:solidFill>
                <a:schemeClr val="tx1">
                  <a:lumMod val="95000"/>
                  <a:lumOff val="5000"/>
                </a:schemeClr>
              </a:solidFill>
              <a:ea typeface="Arial Unicode MS" panose="020B0604020202020204"/>
            </a:endParaRPr>
          </a:p>
          <a:p>
            <a:r>
              <a:rPr lang="en-US" sz="2000" dirty="0">
                <a:solidFill>
                  <a:schemeClr val="tx1">
                    <a:lumMod val="95000"/>
                    <a:lumOff val="5000"/>
                  </a:schemeClr>
                </a:solidFill>
                <a:ea typeface="Arial Unicode MS" panose="020B0604020202020204"/>
              </a:rPr>
              <a:t>Average the changes across all </a:t>
            </a:r>
            <a:r>
              <a:rPr lang="en-US" sz="2000" dirty="0" err="1">
                <a:solidFill>
                  <a:schemeClr val="tx1">
                    <a:lumMod val="95000"/>
                    <a:lumOff val="5000"/>
                  </a:schemeClr>
                </a:solidFill>
                <a:ea typeface="Arial Unicode MS" panose="020B0604020202020204"/>
              </a:rPr>
              <a:t>SafeTrack</a:t>
            </a:r>
            <a:r>
              <a:rPr lang="en-US" sz="2000" dirty="0">
                <a:solidFill>
                  <a:schemeClr val="tx1">
                    <a:lumMod val="95000"/>
                    <a:lumOff val="5000"/>
                  </a:schemeClr>
                </a:solidFill>
                <a:ea typeface="Arial Unicode MS" panose="020B0604020202020204"/>
              </a:rPr>
              <a:t> surge days to identify consistent patterns.</a:t>
            </a:r>
          </a:p>
          <a:p>
            <a:endParaRPr lang="en-US" sz="2000" dirty="0">
              <a:solidFill>
                <a:schemeClr val="tx1">
                  <a:lumMod val="95000"/>
                  <a:lumOff val="5000"/>
                </a:schemeClr>
              </a:solidFill>
              <a:ea typeface="Arial Unicode MS" panose="020B0604020202020204"/>
            </a:endParaRPr>
          </a:p>
          <a:p>
            <a:r>
              <a:rPr lang="en-US" sz="2000" dirty="0">
                <a:solidFill>
                  <a:schemeClr val="tx1">
                    <a:lumMod val="95000"/>
                    <a:lumOff val="5000"/>
                  </a:schemeClr>
                </a:solidFill>
                <a:ea typeface="Arial Unicode MS" panose="020B0604020202020204"/>
              </a:rPr>
              <a:t>Use Mid-Week (Tues-Thurs) data for all modes.</a:t>
            </a:r>
          </a:p>
        </p:txBody>
      </p:sp>
    </p:spTree>
    <p:extLst>
      <p:ext uri="{BB962C8B-B14F-4D97-AF65-F5344CB8AC3E}">
        <p14:creationId xmlns:p14="http://schemas.microsoft.com/office/powerpoint/2010/main" val="2402814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solidFill>
                  <a:schemeClr val="tx2"/>
                </a:solidFill>
              </a:rPr>
              <a:t>Data Analysis Days</a:t>
            </a:r>
          </a:p>
        </p:txBody>
      </p:sp>
      <p:pic>
        <p:nvPicPr>
          <p:cNvPr id="4" name="Content Placeholder 3"/>
          <p:cNvPicPr>
            <a:picLocks noGrp="1" noChangeAspect="1"/>
          </p:cNvPicPr>
          <p:nvPr>
            <p:ph idx="1"/>
          </p:nvPr>
        </p:nvPicPr>
        <p:blipFill>
          <a:blip r:embed="rId3"/>
          <a:stretch>
            <a:fillRect/>
          </a:stretch>
        </p:blipFill>
        <p:spPr>
          <a:xfrm>
            <a:off x="990600" y="1392237"/>
            <a:ext cx="9830799" cy="4643437"/>
          </a:xfrm>
          <a:prstGeom prst="rect">
            <a:avLst/>
          </a:prstGeom>
        </p:spPr>
      </p:pic>
      <p:sp>
        <p:nvSpPr>
          <p:cNvPr id="5" name="Rectangle 4"/>
          <p:cNvSpPr/>
          <p:nvPr/>
        </p:nvSpPr>
        <p:spPr>
          <a:xfrm>
            <a:off x="2514600" y="2373312"/>
            <a:ext cx="3505200" cy="246697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8532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85800"/>
            <a:ext cx="8229600" cy="533400"/>
          </a:xfrm>
        </p:spPr>
        <p:txBody>
          <a:bodyPr/>
          <a:lstStyle/>
          <a:p>
            <a:pPr algn="ctr"/>
            <a:r>
              <a:rPr lang="en-US" sz="3000" dirty="0">
                <a:solidFill>
                  <a:schemeClr val="tx2"/>
                </a:solidFill>
              </a:rPr>
              <a:t>Data Sources</a:t>
            </a:r>
          </a:p>
        </p:txBody>
      </p:sp>
      <p:sp>
        <p:nvSpPr>
          <p:cNvPr id="3" name="Content Placeholder 2"/>
          <p:cNvSpPr>
            <a:spLocks noGrp="1"/>
          </p:cNvSpPr>
          <p:nvPr>
            <p:ph idx="1"/>
          </p:nvPr>
        </p:nvSpPr>
        <p:spPr>
          <a:xfrm>
            <a:off x="392430" y="1775460"/>
            <a:ext cx="4800600" cy="3924300"/>
          </a:xfrm>
        </p:spPr>
        <p:txBody>
          <a:bodyPr/>
          <a:lstStyle/>
          <a:p>
            <a:r>
              <a:rPr lang="en-US" sz="2400" b="1" dirty="0">
                <a:solidFill>
                  <a:schemeClr val="tx2"/>
                </a:solidFill>
              </a:rPr>
              <a:t>RAIL Ridership Data from</a:t>
            </a:r>
          </a:p>
          <a:p>
            <a:pPr lvl="1"/>
            <a:r>
              <a:rPr lang="en-US" sz="2000" dirty="0">
                <a:solidFill>
                  <a:schemeClr val="tx2"/>
                </a:solidFill>
              </a:rPr>
              <a:t>WMATA (Washington Metro Area Transit Authority)</a:t>
            </a:r>
          </a:p>
          <a:p>
            <a:pPr lvl="1"/>
            <a:r>
              <a:rPr lang="en-US" sz="2000" dirty="0">
                <a:solidFill>
                  <a:schemeClr val="tx2"/>
                </a:solidFill>
              </a:rPr>
              <a:t>VRE (Virginia Railway Express)</a:t>
            </a:r>
          </a:p>
          <a:p>
            <a:pPr lvl="1"/>
            <a:r>
              <a:rPr lang="en-US" sz="2000" dirty="0">
                <a:solidFill>
                  <a:schemeClr val="tx2"/>
                </a:solidFill>
              </a:rPr>
              <a:t>MARC (Maryland Area Regional Commuter)</a:t>
            </a:r>
          </a:p>
          <a:p>
            <a:r>
              <a:rPr lang="en-US" sz="2400" b="1" dirty="0">
                <a:solidFill>
                  <a:schemeClr val="tx2"/>
                </a:solidFill>
              </a:rPr>
              <a:t>BUS Ridership Data</a:t>
            </a:r>
          </a:p>
          <a:p>
            <a:pPr lvl="1"/>
            <a:r>
              <a:rPr lang="en-US" sz="2000" dirty="0">
                <a:solidFill>
                  <a:schemeClr val="tx2"/>
                </a:solidFill>
              </a:rPr>
              <a:t>WMATA</a:t>
            </a:r>
          </a:p>
          <a:p>
            <a:pPr lvl="1"/>
            <a:r>
              <a:rPr lang="en-US" sz="2000" dirty="0">
                <a:solidFill>
                  <a:schemeClr val="tx2"/>
                </a:solidFill>
              </a:rPr>
              <a:t>Arlington Transit (ART)</a:t>
            </a:r>
          </a:p>
          <a:p>
            <a:pPr lvl="1"/>
            <a:r>
              <a:rPr lang="en-US" sz="2000" dirty="0">
                <a:solidFill>
                  <a:schemeClr val="tx2"/>
                </a:solidFill>
              </a:rPr>
              <a:t>Alexandria (DASH)</a:t>
            </a:r>
          </a:p>
          <a:p>
            <a:pPr lvl="1"/>
            <a:r>
              <a:rPr lang="en-US" sz="2000" dirty="0">
                <a:solidFill>
                  <a:schemeClr val="tx2"/>
                </a:solidFill>
              </a:rPr>
              <a:t>Fairfax Connector</a:t>
            </a:r>
          </a:p>
        </p:txBody>
      </p:sp>
      <p:sp>
        <p:nvSpPr>
          <p:cNvPr id="4" name="Content Placeholder 2">
            <a:extLst>
              <a:ext uri="{FF2B5EF4-FFF2-40B4-BE49-F238E27FC236}">
                <a16:creationId xmlns:a16="http://schemas.microsoft.com/office/drawing/2014/main" id="{3779FF95-6634-4C4A-B359-CA22F18E627A}"/>
              </a:ext>
            </a:extLst>
          </p:cNvPr>
          <p:cNvSpPr txBox="1">
            <a:spLocks/>
          </p:cNvSpPr>
          <p:nvPr/>
        </p:nvSpPr>
        <p:spPr bwMode="auto">
          <a:xfrm>
            <a:off x="5193030" y="1775460"/>
            <a:ext cx="6324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Gill Sans MT" pitchFamily="34" charset="0"/>
                <a:ea typeface="ＭＳ Ｐゴシック"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Gill Sans MT" pitchFamily="34" charset="0"/>
                <a:ea typeface="ＭＳ Ｐゴシック"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Gill Sans MT" pitchFamily="34" charset="0"/>
                <a:ea typeface="ＭＳ Ｐゴシック"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Gill Sans MT" pitchFamily="34" charset="0"/>
                <a:ea typeface="ＭＳ Ｐゴシック"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Gill Sans MT" pitchFamily="34" charset="0"/>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a:solidFill>
                  <a:schemeClr val="tx2"/>
                </a:solidFill>
              </a:rPr>
              <a:t>Roadway Data</a:t>
            </a:r>
          </a:p>
          <a:p>
            <a:pPr lvl="1"/>
            <a:r>
              <a:rPr lang="en-US" sz="2000" dirty="0">
                <a:solidFill>
                  <a:schemeClr val="tx2"/>
                </a:solidFill>
              </a:rPr>
              <a:t>Speed Data from FHWA NPMRD (National Performance Management Research Dataset)</a:t>
            </a:r>
          </a:p>
          <a:p>
            <a:pPr lvl="1"/>
            <a:r>
              <a:rPr lang="en-US" sz="2000" dirty="0">
                <a:solidFill>
                  <a:schemeClr val="tx2"/>
                </a:solidFill>
              </a:rPr>
              <a:t>Virginia DOT Northern Region Operations - Traffic Count Data</a:t>
            </a:r>
          </a:p>
          <a:p>
            <a:pPr lvl="1"/>
            <a:r>
              <a:rPr lang="en-US" sz="2000" dirty="0">
                <a:solidFill>
                  <a:schemeClr val="tx2"/>
                </a:solidFill>
              </a:rPr>
              <a:t>Maryland Highway AAWT (Annual Average Weekday Traffic) Data</a:t>
            </a:r>
          </a:p>
          <a:p>
            <a:r>
              <a:rPr lang="en-US" sz="2400" b="1" dirty="0">
                <a:solidFill>
                  <a:schemeClr val="tx2"/>
                </a:solidFill>
              </a:rPr>
              <a:t>Bicycle &amp; Pedestrian Data</a:t>
            </a:r>
          </a:p>
          <a:p>
            <a:pPr lvl="1"/>
            <a:r>
              <a:rPr lang="en-US" sz="2000" dirty="0">
                <a:solidFill>
                  <a:schemeClr val="tx2"/>
                </a:solidFill>
              </a:rPr>
              <a:t>Capital Bikeshare data</a:t>
            </a:r>
          </a:p>
          <a:p>
            <a:pPr lvl="1"/>
            <a:r>
              <a:rPr lang="en-US" sz="2000" dirty="0">
                <a:solidFill>
                  <a:schemeClr val="tx2"/>
                </a:solidFill>
              </a:rPr>
              <a:t>Arlington County Bicycle &amp; Pedestrian Data at River Crossings</a:t>
            </a:r>
          </a:p>
        </p:txBody>
      </p:sp>
    </p:spTree>
    <p:extLst>
      <p:ext uri="{BB962C8B-B14F-4D97-AF65-F5344CB8AC3E}">
        <p14:creationId xmlns:p14="http://schemas.microsoft.com/office/powerpoint/2010/main" val="2114571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solidFill>
                  <a:schemeClr val="tx2"/>
                </a:solidFill>
              </a:rPr>
              <a:t>WMATA Metrorail Ridership Data</a:t>
            </a:r>
            <a:br>
              <a:rPr lang="en-US" sz="3000" dirty="0">
                <a:solidFill>
                  <a:schemeClr val="tx2"/>
                </a:solidFill>
              </a:rPr>
            </a:br>
            <a:r>
              <a:rPr lang="en-US" sz="2000" dirty="0">
                <a:solidFill>
                  <a:schemeClr val="tx2"/>
                </a:solidFill>
              </a:rPr>
              <a:t>During the </a:t>
            </a:r>
            <a:r>
              <a:rPr lang="en-US" sz="2000" dirty="0" err="1">
                <a:solidFill>
                  <a:schemeClr val="tx2"/>
                </a:solidFill>
              </a:rPr>
              <a:t>SafeTrack</a:t>
            </a:r>
            <a:r>
              <a:rPr lang="en-US" sz="2000" dirty="0">
                <a:solidFill>
                  <a:schemeClr val="tx2"/>
                </a:solidFill>
              </a:rPr>
              <a:t> period and One-Year Prior</a:t>
            </a:r>
          </a:p>
        </p:txBody>
      </p:sp>
      <p:pic>
        <p:nvPicPr>
          <p:cNvPr id="5" name="Content Placeholder 4"/>
          <p:cNvPicPr>
            <a:picLocks noGrp="1" noChangeAspect="1"/>
          </p:cNvPicPr>
          <p:nvPr>
            <p:ph idx="1"/>
          </p:nvPr>
        </p:nvPicPr>
        <p:blipFill>
          <a:blip r:embed="rId3"/>
          <a:stretch>
            <a:fillRect/>
          </a:stretch>
        </p:blipFill>
        <p:spPr>
          <a:xfrm>
            <a:off x="1676400" y="1447801"/>
            <a:ext cx="5791200" cy="4525963"/>
          </a:xfrm>
        </p:spPr>
      </p:pic>
      <p:pic>
        <p:nvPicPr>
          <p:cNvPr id="6" name="Picture 5">
            <a:extLst>
              <a:ext uri="{FF2B5EF4-FFF2-40B4-BE49-F238E27FC236}">
                <a16:creationId xmlns:a16="http://schemas.microsoft.com/office/drawing/2014/main" id="{7012217C-BCAB-4598-8331-31AA6AB617E3}"/>
              </a:ext>
            </a:extLst>
          </p:cNvPr>
          <p:cNvPicPr>
            <a:picLocks noChangeAspect="1"/>
          </p:cNvPicPr>
          <p:nvPr/>
        </p:nvPicPr>
        <p:blipFill>
          <a:blip r:embed="rId4"/>
          <a:stretch>
            <a:fillRect/>
          </a:stretch>
        </p:blipFill>
        <p:spPr>
          <a:xfrm>
            <a:off x="6502222" y="1447801"/>
            <a:ext cx="3937179" cy="4525963"/>
          </a:xfrm>
          <a:prstGeom prst="rect">
            <a:avLst/>
          </a:prstGeom>
        </p:spPr>
      </p:pic>
    </p:spTree>
    <p:extLst>
      <p:ext uri="{BB962C8B-B14F-4D97-AF65-F5344CB8AC3E}">
        <p14:creationId xmlns:p14="http://schemas.microsoft.com/office/powerpoint/2010/main" val="2764749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1"/>
            <a:ext cx="8229600" cy="981075"/>
          </a:xfrm>
        </p:spPr>
        <p:txBody>
          <a:bodyPr>
            <a:noAutofit/>
          </a:bodyPr>
          <a:lstStyle/>
          <a:p>
            <a:pPr algn="ctr"/>
            <a:r>
              <a:rPr lang="en-US" sz="3000" dirty="0">
                <a:solidFill>
                  <a:schemeClr val="tx2"/>
                </a:solidFill>
              </a:rPr>
              <a:t>Ridership Data – All Fifteen Surges</a:t>
            </a:r>
            <a:br>
              <a:rPr lang="en-US" sz="3000" dirty="0">
                <a:solidFill>
                  <a:schemeClr val="tx2"/>
                </a:solidFill>
              </a:rPr>
            </a:br>
            <a:r>
              <a:rPr lang="en-US" sz="2000" dirty="0">
                <a:solidFill>
                  <a:schemeClr val="tx2"/>
                </a:solidFill>
              </a:rPr>
              <a:t>One-year Before and During the Surges</a:t>
            </a:r>
          </a:p>
        </p:txBody>
      </p:sp>
      <p:graphicFrame>
        <p:nvGraphicFramePr>
          <p:cNvPr id="5" name="Chart 4">
            <a:extLst>
              <a:ext uri="{FF2B5EF4-FFF2-40B4-BE49-F238E27FC236}">
                <a16:creationId xmlns:a16="http://schemas.microsoft.com/office/drawing/2014/main" id="{13799FD4-1D0B-4163-A0EA-4DBB6FD6C655}"/>
              </a:ext>
            </a:extLst>
          </p:cNvPr>
          <p:cNvGraphicFramePr>
            <a:graphicFrameLocks/>
          </p:cNvGraphicFramePr>
          <p:nvPr>
            <p:extLst>
              <p:ext uri="{D42A27DB-BD31-4B8C-83A1-F6EECF244321}">
                <p14:modId xmlns:p14="http://schemas.microsoft.com/office/powerpoint/2010/main" val="2745201475"/>
              </p:ext>
            </p:extLst>
          </p:nvPr>
        </p:nvGraphicFramePr>
        <p:xfrm>
          <a:off x="2286000" y="1362075"/>
          <a:ext cx="7543800" cy="4657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37536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40&quot;/&gt;&lt;CPresentation id=&quot;1&quot;&gt;&lt;m_precDefaultNumber/&gt;&lt;m_precDefaultPercent/&gt;&lt;m_precDefaultDate&gt;&lt;m_bNumberIsYear val=&quot;0&quot;/&gt;&lt;m_strFormatTime&gt;%#m/%#d/%y&lt;/m_strFormatTime&gt;&lt;/m_precDefaultDate&gt;&lt;m_precDefaultYear&gt;&lt;m_bNumberIsYear val=&quot;0&quot;/&gt;&lt;m_strFormatTime&gt;%Y&lt;/m_strFormatTime&gt;&lt;/m_precDefaultYear&gt;&lt;m_precDefaultQuarter&gt;&lt;m_bNumberIsYear val=&quot;0&quot;/&gt;&lt;m_strFormatTime&gt;Q%5&lt;/m_strFormatTime&gt;&lt;/m_precDefaultQuarter&gt;&lt;m_precDefaultMonth&gt;&lt;m_bNumberIsYear val=&quot;0&quot;/&gt;&lt;m_strFormatTime&gt;%1&lt;/m_strFormatTime&gt;&lt;/m_precDefaultMonth&gt;&lt;m_precDefaultWeek&gt;&lt;m_bNumberIsYear val=&quot;0&quot;/&gt;&lt;m_strFormatTime&gt;%m/%d&lt;/m_strFormatTime&gt;&lt;/m_precDefaultWeek&gt;&lt;m_precDefaultDay&gt;&lt;m_bNumberIsYear val=&quot;0&quot;/&gt;&lt;m_strFormatTime&gt;%#d&lt;/m_strFormatTime&gt;&lt;/m_precDefaultDay&gt;&lt;m_mruColor&gt;&lt;m_vecMRU length=&quot;5&quot;&gt;&lt;elem m_fUsage=&quot;7.44575698369494090000E+000&quot;&gt;&lt;m_msothmcolidx val=&quot;0&quot;/&gt;&lt;m_rgb r=&quot;ee&quot; g=&quot;d3&quot; b=&quot;15&quot;/&gt;&lt;m_ppcolschidx tagver0=&quot;23004&quot; tagname0=&quot;m_ppcolschidxUNRECOGNIZED&quot; val=&quot;0&quot;/&gt;&lt;m_nBrightness val=&quot;0&quot;/&gt;&lt;/elem&gt;&lt;elem m_fUsage=&quot;7.06669060346334590000E-001&quot;&gt;&lt;m_msothmcolidx val=&quot;0&quot;/&gt;&lt;m_rgb r=&quot;5a&quot; g=&quot;37&quot; b=&quot;ff&quot;/&gt;&lt;m_ppcolschidx tagver0=&quot;23004&quot; tagname0=&quot;m_ppcolschidxUNRECOGNIZED&quot; val=&quot;0&quot;/&gt;&lt;m_nBrightness val=&quot;0&quot;/&gt;&lt;/elem&gt;&lt;elem m_fUsage=&quot;3.87420489000000150000E-001&quot;&gt;&lt;m_msothmcolidx val=&quot;0&quot;/&gt;&lt;m_rgb r=&quot;89&quot; g=&quot;7d&quot; b=&quot;f0&quot;/&gt;&lt;m_ppcolschidx tagver0=&quot;23004&quot; tagname0=&quot;m_ppcolschidxUNRECOGNIZED&quot; val=&quot;0&quot;/&gt;&lt;m_nBrightness val=&quot;0&quot;/&gt;&lt;/elem&gt;&lt;elem m_fUsage=&quot;3.48678440100000150000E-001&quot;&gt;&lt;m_msothmcolidx val=&quot;0&quot;/&gt;&lt;m_rgb r=&quot;7d&quot; g=&quot;fc&quot; b=&quot;67&quot;/&gt;&lt;m_ppcolschidx tagver0=&quot;23004&quot; tagname0=&quot;m_ppcolschidxUNRECOGNIZED&quot; val=&quot;0&quot;/&gt;&lt;m_nBrightness val=&quot;0&quot;/&gt;&lt;/elem&gt;&lt;elem m_fUsage=&quot;3.13810596090000170000E-001&quot;&gt;&lt;m_msothmcolidx val=&quot;0&quot;/&gt;&lt;m_rgb r=&quot;f9&quot; g=&quot;c6&quot; b=&quot;c7&quot;/&gt;&lt;m_ppcolschidx tagver0=&quot;23004&quot; tagname0=&quot;m_ppcolschidxUNRECOGNIZED&quot; val=&quot;0&quot;/&gt;&lt;m_nBrightness val=&quot;0&quot;/&gt;&lt;/elem&gt;&lt;/m_vecMRU&gt;&lt;/m_mruColor&gt;&lt;m_eweekdayFirstOfWeek val=&quot;1&quot;/&gt;&lt;m_eweekdayFirstOfWorkweek val=&quot;2&quot;/&gt;&lt;m_eweekdayFirstOfWeekend val=&quot;7&quot;/&gt;&lt;/CPresentation&gt;&lt;/root&g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FTA3 (2)">
  <a:themeElements>
    <a:clrScheme name="FTA Research">
      <a:dk1>
        <a:sysClr val="windowText" lastClr="000000"/>
      </a:dk1>
      <a:lt1>
        <a:sysClr val="window" lastClr="FFFFFF"/>
      </a:lt1>
      <a:dk2>
        <a:srgbClr val="17144D"/>
      </a:dk2>
      <a:lt2>
        <a:srgbClr val="839EB7"/>
      </a:lt2>
      <a:accent1>
        <a:srgbClr val="413F77"/>
      </a:accent1>
      <a:accent2>
        <a:srgbClr val="C0504D"/>
      </a:accent2>
      <a:accent3>
        <a:srgbClr val="3473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FTA3 (2)">
  <a:themeElements>
    <a:clrScheme name="FTA Research">
      <a:dk1>
        <a:sysClr val="windowText" lastClr="000000"/>
      </a:dk1>
      <a:lt1>
        <a:sysClr val="window" lastClr="FFFFFF"/>
      </a:lt1>
      <a:dk2>
        <a:srgbClr val="17144D"/>
      </a:dk2>
      <a:lt2>
        <a:srgbClr val="839EB7"/>
      </a:lt2>
      <a:accent1>
        <a:srgbClr val="413F77"/>
      </a:accent1>
      <a:accent2>
        <a:srgbClr val="C0504D"/>
      </a:accent2>
      <a:accent3>
        <a:srgbClr val="3473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0</TotalTime>
  <Words>3430</Words>
  <Application>Microsoft Office PowerPoint</Application>
  <PresentationFormat>Widescreen</PresentationFormat>
  <Paragraphs>549</Paragraphs>
  <Slides>27</Slides>
  <Notes>27</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8" baseType="lpstr">
      <vt:lpstr>ＭＳ Ｐゴシック</vt:lpstr>
      <vt:lpstr>Arial</vt:lpstr>
      <vt:lpstr>Arial Black</vt:lpstr>
      <vt:lpstr>Arial Unicode MS</vt:lpstr>
      <vt:lpstr>Calibri</vt:lpstr>
      <vt:lpstr>Gill Sans MT</vt:lpstr>
      <vt:lpstr>Raavi</vt:lpstr>
      <vt:lpstr>Wingdings</vt:lpstr>
      <vt:lpstr>FTA3 (2)</vt:lpstr>
      <vt:lpstr>2_FTA3 (2)</vt:lpstr>
      <vt:lpstr>think-cell Slide</vt:lpstr>
      <vt:lpstr>Does Transit State of Good Repair Impact Highway System Reliability  M. Nazrul Islam FTA, Office of Planning and Environment June 03, 2019   17th Planning Application Conference Portland, OR, June 03, 2019</vt:lpstr>
      <vt:lpstr>Why this Study</vt:lpstr>
      <vt:lpstr>SafeTrack Surge Dates and Locations</vt:lpstr>
      <vt:lpstr>Metrorail System – SafeTrack Closure Locations</vt:lpstr>
      <vt:lpstr>Analysis Methodology</vt:lpstr>
      <vt:lpstr>Data Analysis Days</vt:lpstr>
      <vt:lpstr>Data Sources</vt:lpstr>
      <vt:lpstr>WMATA Metrorail Ridership Data During the SafeTrack period and One-Year Prior</vt:lpstr>
      <vt:lpstr>Ridership Data – All Fifteen Surges One-year Before and During the Surges</vt:lpstr>
      <vt:lpstr>Metrorail Riders Used Other Transit Modes </vt:lpstr>
      <vt:lpstr>Arlington, VA – Bicycle &amp; Pedestrian Count Locations</vt:lpstr>
      <vt:lpstr>Bicycle and Pedestrian Counts Increased</vt:lpstr>
      <vt:lpstr>PowerPoint Presentation</vt:lpstr>
      <vt:lpstr>Average AM Peak Speeds Reduction </vt:lpstr>
      <vt:lpstr>I-395 Directional AM &amp; PM Speeds, During &amp; Before the Surge</vt:lpstr>
      <vt:lpstr>Traffic Count Locations: 1. I-66 2. I-395 &amp; I-395 HOV 3. US 50 4. US 29 5. SR-236 6. SR 120 7. SR 123 </vt:lpstr>
      <vt:lpstr>Average of All Routes – Percent Increase from 2015 to 2016</vt:lpstr>
      <vt:lpstr>PowerPoint Presentation</vt:lpstr>
      <vt:lpstr>Traffic Count Locations in Maryland</vt:lpstr>
      <vt:lpstr>Percent Maryland Highway Traffics Increase (To/From DC)</vt:lpstr>
      <vt:lpstr>The Metrorail Surges Impacted all Modes</vt:lpstr>
      <vt:lpstr>Surges 1&amp;5 – Boardings During and One-Year Prior</vt:lpstr>
      <vt:lpstr>Surges 1 &amp; 5 - Roadway Volumes Change</vt:lpstr>
      <vt:lpstr>Surges 1 &amp; 5 - Average of Surges 1&amp;5 (All Modes)</vt:lpstr>
      <vt:lpstr>Are Metrorail Riders Returning? One-year Prior, During, and One-year After the Surges</vt:lpstr>
      <vt:lpstr>In 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2015-12-02T20:01:25Z</dcterms:created>
  <dcterms:modified xsi:type="dcterms:W3CDTF">2019-05-29T19:30:23Z</dcterms:modified>
</cp:coreProperties>
</file>